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00DE"/>
    <a:srgbClr val="FF0066"/>
    <a:srgbClr val="FFCCFF"/>
    <a:srgbClr val="FFCCCC"/>
    <a:srgbClr val="CC0066"/>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11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en-US" dirty="0"/>
          </a:p>
        </p:txBody>
      </p:sp>
      <p:sp>
        <p:nvSpPr>
          <p:cNvPr id="4" name="Date Placeholder 3"/>
          <p:cNvSpPr>
            <a:spLocks noGrp="1"/>
          </p:cNvSpPr>
          <p:nvPr>
            <p:ph type="dt" sz="half" idx="10"/>
          </p:nvPr>
        </p:nvSpPr>
        <p:spPr/>
        <p:txBody>
          <a:bodyPr/>
          <a:lstStyle/>
          <a:p>
            <a:fld id="{10DB5BE6-A57B-4703-885D-D23D08EE8306}" type="datetimeFigureOut">
              <a:rPr lang="sk-SK" smtClean="0"/>
              <a:t>28. 4. 2023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974087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0DB5BE6-A57B-4703-885D-D23D08EE8306}" type="datetimeFigureOut">
              <a:rPr lang="sk-SK" smtClean="0"/>
              <a:t>28. 4. 2023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2102359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0DB5BE6-A57B-4703-885D-D23D08EE8306}" type="datetimeFigureOut">
              <a:rPr lang="sk-SK" smtClean="0"/>
              <a:t>28. 4. 2023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1945732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0DB5BE6-A57B-4703-885D-D23D08EE8306}" type="datetimeFigureOut">
              <a:rPr lang="sk-SK" smtClean="0"/>
              <a:t>28. 4. 2023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476375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Upraviť štýly predlohy textu</a:t>
            </a:r>
          </a:p>
        </p:txBody>
      </p:sp>
      <p:sp>
        <p:nvSpPr>
          <p:cNvPr id="4" name="Date Placeholder 3"/>
          <p:cNvSpPr>
            <a:spLocks noGrp="1"/>
          </p:cNvSpPr>
          <p:nvPr>
            <p:ph type="dt" sz="half" idx="10"/>
          </p:nvPr>
        </p:nvSpPr>
        <p:spPr/>
        <p:txBody>
          <a:bodyPr/>
          <a:lstStyle/>
          <a:p>
            <a:fld id="{10DB5BE6-A57B-4703-885D-D23D08EE8306}" type="datetimeFigureOut">
              <a:rPr lang="sk-SK" smtClean="0"/>
              <a:t>28. 4. 2023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208229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10DB5BE6-A57B-4703-885D-D23D08EE8306}" type="datetimeFigureOut">
              <a:rPr lang="sk-SK" smtClean="0"/>
              <a:t>28. 4. 2023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73036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10DB5BE6-A57B-4703-885D-D23D08EE8306}" type="datetimeFigureOut">
              <a:rPr lang="sk-SK" smtClean="0"/>
              <a:t>28. 4. 2023</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1944011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10DB5BE6-A57B-4703-885D-D23D08EE8306}" type="datetimeFigureOut">
              <a:rPr lang="sk-SK" smtClean="0"/>
              <a:t>28. 4. 2023</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2156547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DB5BE6-A57B-4703-885D-D23D08EE8306}" type="datetimeFigureOut">
              <a:rPr lang="sk-SK" smtClean="0"/>
              <a:t>28. 4. 2023</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48321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10DB5BE6-A57B-4703-885D-D23D08EE8306}" type="datetimeFigureOut">
              <a:rPr lang="sk-SK" smtClean="0"/>
              <a:t>28. 4. 2023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4060077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Date Placeholder 4"/>
          <p:cNvSpPr>
            <a:spLocks noGrp="1"/>
          </p:cNvSpPr>
          <p:nvPr>
            <p:ph type="dt" sz="half" idx="10"/>
          </p:nvPr>
        </p:nvSpPr>
        <p:spPr/>
        <p:txBody>
          <a:bodyPr/>
          <a:lstStyle/>
          <a:p>
            <a:fld id="{10DB5BE6-A57B-4703-885D-D23D08EE8306}" type="datetimeFigureOut">
              <a:rPr lang="sk-SK" smtClean="0"/>
              <a:t>28. 4. 2023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E66AB85C-B518-47DB-B088-63FECD1801BF}" type="slidenum">
              <a:rPr lang="sk-SK" smtClean="0"/>
              <a:t>‹#›</a:t>
            </a:fld>
            <a:endParaRPr lang="sk-SK"/>
          </a:p>
        </p:txBody>
      </p:sp>
    </p:spTree>
    <p:extLst>
      <p:ext uri="{BB962C8B-B14F-4D97-AF65-F5344CB8AC3E}">
        <p14:creationId xmlns:p14="http://schemas.microsoft.com/office/powerpoint/2010/main" val="3932970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DB5BE6-A57B-4703-885D-D23D08EE8306}" type="datetimeFigureOut">
              <a:rPr lang="sk-SK" smtClean="0"/>
              <a:t>28. 4. 2023</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AB85C-B518-47DB-B088-63FECD1801BF}" type="slidenum">
              <a:rPr lang="sk-SK" smtClean="0"/>
              <a:t>‹#›</a:t>
            </a:fld>
            <a:endParaRPr lang="sk-SK"/>
          </a:p>
        </p:txBody>
      </p:sp>
    </p:spTree>
    <p:extLst>
      <p:ext uri="{BB962C8B-B14F-4D97-AF65-F5344CB8AC3E}">
        <p14:creationId xmlns:p14="http://schemas.microsoft.com/office/powerpoint/2010/main" val="31263143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12.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20.png"/><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p:cNvPicPr>
            <a:picLocks noChangeAspect="1"/>
          </p:cNvPicPr>
          <p:nvPr/>
        </p:nvPicPr>
        <p:blipFill rotWithShape="1">
          <a:blip r:embed="rId2"/>
          <a:srcRect b="8885"/>
          <a:stretch/>
        </p:blipFill>
        <p:spPr>
          <a:xfrm>
            <a:off x="5132833" y="120028"/>
            <a:ext cx="4773167" cy="6554025"/>
          </a:xfrm>
          <a:prstGeom prst="rect">
            <a:avLst/>
          </a:prstGeom>
        </p:spPr>
      </p:pic>
      <p:sp>
        <p:nvSpPr>
          <p:cNvPr id="5" name="BlokTextu 4"/>
          <p:cNvSpPr txBox="1"/>
          <p:nvPr/>
        </p:nvSpPr>
        <p:spPr>
          <a:xfrm>
            <a:off x="5843017" y="2596896"/>
            <a:ext cx="3474720" cy="1089098"/>
          </a:xfrm>
          <a:prstGeom prst="rect">
            <a:avLst/>
          </a:prstGeom>
          <a:solidFill>
            <a:srgbClr val="FFC000"/>
          </a:solidFill>
        </p:spPr>
        <p:txBody>
          <a:bodyPr wrap="square" rtlCol="0">
            <a:spAutoFit/>
          </a:bodyPr>
          <a:lstStyle/>
          <a:p>
            <a:r>
              <a:rPr lang="sk-SK" sz="3200" b="1" dirty="0">
                <a:latin typeface="Lucida Calligraphy" panose="03010101010101010101" pitchFamily="66" charset="0"/>
              </a:rPr>
              <a:t>  Komenského</a:t>
            </a:r>
          </a:p>
          <a:p>
            <a:r>
              <a:rPr lang="sk-SK" sz="3200" b="1" dirty="0">
                <a:latin typeface="Lucida Calligraphy" panose="03010101010101010101" pitchFamily="66" charset="0"/>
              </a:rPr>
              <a:t>     kamarát</a:t>
            </a:r>
          </a:p>
        </p:txBody>
      </p:sp>
      <p:sp>
        <p:nvSpPr>
          <p:cNvPr id="6" name="BlokTextu 5"/>
          <p:cNvSpPr txBox="1"/>
          <p:nvPr/>
        </p:nvSpPr>
        <p:spPr>
          <a:xfrm rot="21203494">
            <a:off x="6654584" y="3863318"/>
            <a:ext cx="1899588" cy="800347"/>
          </a:xfrm>
          <a:prstGeom prst="rect">
            <a:avLst/>
          </a:prstGeom>
          <a:noFill/>
        </p:spPr>
        <p:txBody>
          <a:bodyPr wrap="square" rtlCol="0">
            <a:spAutoFit/>
          </a:bodyPr>
          <a:lstStyle/>
          <a:p>
            <a:r>
              <a:rPr lang="sk-SK" sz="1801" dirty="0"/>
              <a:t>         </a:t>
            </a:r>
            <a:r>
              <a:rPr lang="sk-SK" sz="1400" dirty="0"/>
              <a:t>špeciálne narodeninové vydanie</a:t>
            </a:r>
          </a:p>
          <a:p>
            <a:r>
              <a:rPr lang="sk-SK" sz="1400" dirty="0"/>
              <a:t>       1963 - 2023</a:t>
            </a:r>
          </a:p>
        </p:txBody>
      </p:sp>
      <p:sp>
        <p:nvSpPr>
          <p:cNvPr id="2" name="BlokTextu 1"/>
          <p:cNvSpPr txBox="1"/>
          <p:nvPr/>
        </p:nvSpPr>
        <p:spPr>
          <a:xfrm>
            <a:off x="771907" y="566929"/>
            <a:ext cx="3456432" cy="3416320"/>
          </a:xfrm>
          <a:prstGeom prst="rect">
            <a:avLst/>
          </a:prstGeom>
          <a:noFill/>
          <a:ln>
            <a:solidFill>
              <a:schemeClr val="bg1">
                <a:lumMod val="65000"/>
              </a:schemeClr>
            </a:solidFill>
          </a:ln>
        </p:spPr>
        <p:txBody>
          <a:bodyPr wrap="square" rtlCol="0">
            <a:spAutoFit/>
          </a:bodyPr>
          <a:lstStyle/>
          <a:p>
            <a:r>
              <a:rPr lang="sk-SK" sz="1200" u="sng" dirty="0"/>
              <a:t>Obsah vydania:</a:t>
            </a:r>
          </a:p>
          <a:p>
            <a:endParaRPr lang="sk-SK" sz="1200" dirty="0"/>
          </a:p>
          <a:p>
            <a:r>
              <a:rPr lang="sk-SK" sz="1200" dirty="0"/>
              <a:t>Príhovor riaditeľky školy.................................str.2</a:t>
            </a:r>
          </a:p>
          <a:p>
            <a:r>
              <a:rPr lang="sk-SK" sz="1200" dirty="0"/>
              <a:t>Súčasnosť školy...............................................str.3</a:t>
            </a:r>
          </a:p>
          <a:p>
            <a:r>
              <a:rPr lang="sk-SK" sz="1200" dirty="0"/>
              <a:t>Štvrťstoročie školského časopisu................str. 4-5</a:t>
            </a:r>
          </a:p>
          <a:p>
            <a:r>
              <a:rPr lang="sk-SK" sz="1200" dirty="0"/>
              <a:t>Bývalí prváci na návšteve............................str. 6-7</a:t>
            </a:r>
          </a:p>
          <a:p>
            <a:r>
              <a:rPr lang="sk-SK" sz="1200" dirty="0"/>
              <a:t>Čo letí na sociálnej sieti?................................str.8</a:t>
            </a:r>
          </a:p>
          <a:p>
            <a:r>
              <a:rPr lang="sk-SK" sz="1200" dirty="0"/>
              <a:t>Kde sa chutne varí, tam sa dobre darí............str.9</a:t>
            </a:r>
          </a:p>
          <a:p>
            <a:r>
              <a:rPr lang="sk-SK" sz="1200" dirty="0"/>
              <a:t>Happy </a:t>
            </a:r>
            <a:r>
              <a:rPr lang="sk-SK" sz="1200" dirty="0" err="1"/>
              <a:t>Birthday</a:t>
            </a:r>
            <a:r>
              <a:rPr lang="sk-SK" sz="1200" dirty="0"/>
              <a:t> blahoželania......................str.10-11</a:t>
            </a:r>
          </a:p>
          <a:p>
            <a:r>
              <a:rPr lang="sk-SK" sz="1200" dirty="0"/>
              <a:t>Recepty zo školskej </a:t>
            </a:r>
            <a:r>
              <a:rPr lang="sk-SK" sz="1200"/>
              <a:t>jedálne.........................</a:t>
            </a:r>
            <a:r>
              <a:rPr lang="sk-SK" sz="1200" dirty="0"/>
              <a:t>str.12</a:t>
            </a:r>
          </a:p>
          <a:p>
            <a:r>
              <a:rPr lang="sk-SK" sz="1200" dirty="0"/>
              <a:t>Krížovka........................................................str.13</a:t>
            </a:r>
          </a:p>
          <a:p>
            <a:r>
              <a:rPr lang="sk-SK" sz="1200" dirty="0"/>
              <a:t>Vlastná tvorba.............................................str.14-15</a:t>
            </a:r>
          </a:p>
          <a:p>
            <a:r>
              <a:rPr lang="sk-SK" sz="1200" dirty="0"/>
              <a:t>Psychologický test.......................................str.16</a:t>
            </a:r>
          </a:p>
          <a:p>
            <a:r>
              <a:rPr lang="sk-SK" sz="1200" dirty="0"/>
              <a:t>Pravidlá sudoku...........................................str.17</a:t>
            </a:r>
          </a:p>
          <a:p>
            <a:r>
              <a:rPr lang="sk-SK" sz="1200" dirty="0"/>
              <a:t>Vtipy zo školských lavíc................................str.18</a:t>
            </a:r>
          </a:p>
          <a:p>
            <a:r>
              <a:rPr lang="sk-SK" sz="1200" dirty="0"/>
              <a:t>Pre našich najmenších.................................str.19</a:t>
            </a:r>
          </a:p>
          <a:p>
            <a:r>
              <a:rPr lang="sk-SK" sz="1200" dirty="0"/>
              <a:t>Obsah vydania..............................................str.20</a:t>
            </a:r>
          </a:p>
          <a:p>
            <a:endParaRPr lang="sk-SK" sz="1200" dirty="0"/>
          </a:p>
        </p:txBody>
      </p:sp>
      <p:sp>
        <p:nvSpPr>
          <p:cNvPr id="3" name="Obdĺžnik 2"/>
          <p:cNvSpPr/>
          <p:nvPr/>
        </p:nvSpPr>
        <p:spPr>
          <a:xfrm>
            <a:off x="530352" y="4529929"/>
            <a:ext cx="4114801" cy="1940531"/>
          </a:xfrm>
          <a:prstGeom prst="rect">
            <a:avLst/>
          </a:prstGeom>
          <a:solidFill>
            <a:schemeClr val="accent5">
              <a:lumMod val="20000"/>
              <a:lumOff val="80000"/>
            </a:schemeClr>
          </a:solidFill>
        </p:spPr>
        <p:txBody>
          <a:bodyPr wrap="square">
            <a:spAutoFit/>
          </a:bodyPr>
          <a:lstStyle/>
          <a:p>
            <a:pPr lvl="0" algn="ctr">
              <a:lnSpc>
                <a:spcPct val="150000"/>
              </a:lnSpc>
            </a:pPr>
            <a:r>
              <a:rPr lang="sk-SK" sz="1001" u="sng" dirty="0">
                <a:solidFill>
                  <a:prstClr val="black"/>
                </a:solidFill>
                <a:latin typeface="Rockwell Nova Light" panose="02060303020205020403" pitchFamily="18" charset="0"/>
              </a:rPr>
              <a:t>Komenského kamarát</a:t>
            </a:r>
            <a:r>
              <a:rPr lang="sk-SK" sz="1001" dirty="0">
                <a:solidFill>
                  <a:prstClr val="black"/>
                </a:solidFill>
                <a:latin typeface="Rockwell Nova Light" panose="02060303020205020403" pitchFamily="18" charset="0"/>
              </a:rPr>
              <a:t> – školský časopis pre voľný čas a oddych</a:t>
            </a:r>
          </a:p>
          <a:p>
            <a:pPr lvl="0" algn="ctr">
              <a:lnSpc>
                <a:spcPct val="150000"/>
              </a:lnSpc>
            </a:pPr>
            <a:r>
              <a:rPr lang="sk-SK" sz="1001" u="sng" dirty="0">
                <a:solidFill>
                  <a:prstClr val="black"/>
                </a:solidFill>
                <a:latin typeface="Rockwell Nova Light" panose="02060303020205020403" pitchFamily="18" charset="0"/>
              </a:rPr>
              <a:t>Vydáva:</a:t>
            </a:r>
            <a:r>
              <a:rPr lang="sk-SK" sz="1001" dirty="0">
                <a:solidFill>
                  <a:prstClr val="black"/>
                </a:solidFill>
                <a:latin typeface="Rockwell Nova Light" panose="02060303020205020403" pitchFamily="18" charset="0"/>
              </a:rPr>
              <a:t> ZŠ Komenského ul. 135/6, Medzilaborce</a:t>
            </a:r>
          </a:p>
          <a:p>
            <a:pPr lvl="0" algn="ctr">
              <a:lnSpc>
                <a:spcPct val="150000"/>
              </a:lnSpc>
            </a:pPr>
            <a:r>
              <a:rPr lang="sk-SK" sz="1001" dirty="0">
                <a:solidFill>
                  <a:prstClr val="black"/>
                </a:solidFill>
                <a:latin typeface="Rockwell Nova Light" panose="02060303020205020403" pitchFamily="18" charset="0"/>
              </a:rPr>
              <a:t>Vychádza od roku 1998 s periodicitou 2-krát ročne</a:t>
            </a:r>
          </a:p>
          <a:p>
            <a:pPr lvl="0" algn="ctr">
              <a:lnSpc>
                <a:spcPct val="150000"/>
              </a:lnSpc>
            </a:pPr>
            <a:r>
              <a:rPr lang="sk-SK" sz="1001" u="sng" dirty="0">
                <a:solidFill>
                  <a:prstClr val="black"/>
                </a:solidFill>
                <a:latin typeface="Rockwell Nova Light" panose="02060303020205020403" pitchFamily="18" charset="0"/>
              </a:rPr>
              <a:t>Redakčná rada:</a:t>
            </a:r>
            <a:r>
              <a:rPr lang="sk-SK" sz="1001" dirty="0">
                <a:solidFill>
                  <a:prstClr val="black"/>
                </a:solidFill>
                <a:latin typeface="Rockwell Nova Light" panose="02060303020205020403" pitchFamily="18" charset="0"/>
              </a:rPr>
              <a:t> Nina </a:t>
            </a:r>
            <a:r>
              <a:rPr lang="sk-SK" sz="1001" dirty="0" err="1">
                <a:solidFill>
                  <a:prstClr val="black"/>
                </a:solidFill>
                <a:latin typeface="Rockwell Nova Light" panose="02060303020205020403" pitchFamily="18" charset="0"/>
              </a:rPr>
              <a:t>Haburčaková</a:t>
            </a:r>
            <a:r>
              <a:rPr lang="sk-SK" sz="1001" dirty="0">
                <a:solidFill>
                  <a:prstClr val="black"/>
                </a:solidFill>
                <a:latin typeface="Rockwell Nova Light" panose="02060303020205020403" pitchFamily="18" charset="0"/>
              </a:rPr>
              <a:t>, Zuzana </a:t>
            </a:r>
            <a:r>
              <a:rPr lang="sk-SK" sz="1001" dirty="0" err="1">
                <a:solidFill>
                  <a:prstClr val="black"/>
                </a:solidFill>
                <a:latin typeface="Rockwell Nova Light" panose="02060303020205020403" pitchFamily="18" charset="0"/>
              </a:rPr>
              <a:t>Černegová</a:t>
            </a:r>
            <a:r>
              <a:rPr lang="sk-SK" sz="1001" dirty="0">
                <a:solidFill>
                  <a:prstClr val="black"/>
                </a:solidFill>
                <a:latin typeface="Rockwell Nova Light" panose="02060303020205020403" pitchFamily="18" charset="0"/>
              </a:rPr>
              <a:t>,</a:t>
            </a:r>
          </a:p>
          <a:p>
            <a:pPr lvl="0" algn="ctr">
              <a:lnSpc>
                <a:spcPct val="150000"/>
              </a:lnSpc>
            </a:pPr>
            <a:r>
              <a:rPr lang="sk-SK" sz="1001" dirty="0">
                <a:solidFill>
                  <a:prstClr val="black"/>
                </a:solidFill>
                <a:latin typeface="Rockwell Nova Light" panose="02060303020205020403" pitchFamily="18" charset="0"/>
              </a:rPr>
              <a:t>                       Nela Suchá, Veronika </a:t>
            </a:r>
            <a:r>
              <a:rPr lang="sk-SK" sz="1001" dirty="0" err="1">
                <a:solidFill>
                  <a:prstClr val="black"/>
                </a:solidFill>
                <a:latin typeface="Rockwell Nova Light" panose="02060303020205020403" pitchFamily="18" charset="0"/>
              </a:rPr>
              <a:t>Hrabovčínová</a:t>
            </a:r>
            <a:endParaRPr lang="sk-SK" sz="1001" dirty="0">
              <a:solidFill>
                <a:prstClr val="black"/>
              </a:solidFill>
              <a:latin typeface="Rockwell Nova Light" panose="02060303020205020403" pitchFamily="18" charset="0"/>
            </a:endParaRPr>
          </a:p>
          <a:p>
            <a:pPr lvl="0" algn="ctr">
              <a:lnSpc>
                <a:spcPct val="150000"/>
              </a:lnSpc>
            </a:pPr>
            <a:r>
              <a:rPr lang="sk-SK" sz="1001" u="sng" dirty="0">
                <a:solidFill>
                  <a:prstClr val="black"/>
                </a:solidFill>
                <a:latin typeface="Rockwell Nova Light" panose="02060303020205020403" pitchFamily="18" charset="0"/>
              </a:rPr>
              <a:t>Šéfredaktor:</a:t>
            </a:r>
            <a:r>
              <a:rPr lang="sk-SK" sz="1001" dirty="0">
                <a:solidFill>
                  <a:prstClr val="black"/>
                </a:solidFill>
                <a:latin typeface="Rockwell Nova Light" panose="02060303020205020403" pitchFamily="18" charset="0"/>
              </a:rPr>
              <a:t> Matúš </a:t>
            </a:r>
            <a:r>
              <a:rPr lang="sk-SK" sz="1001" dirty="0" err="1">
                <a:solidFill>
                  <a:prstClr val="black"/>
                </a:solidFill>
                <a:latin typeface="Rockwell Nova Light" panose="02060303020205020403" pitchFamily="18" charset="0"/>
              </a:rPr>
              <a:t>Zavacký</a:t>
            </a:r>
            <a:r>
              <a:rPr lang="sk-SK" sz="1001" dirty="0">
                <a:solidFill>
                  <a:prstClr val="black"/>
                </a:solidFill>
                <a:latin typeface="Rockwell Nova Light" panose="02060303020205020403" pitchFamily="18" charset="0"/>
              </a:rPr>
              <a:t> </a:t>
            </a:r>
          </a:p>
          <a:p>
            <a:pPr lvl="0" algn="ctr">
              <a:lnSpc>
                <a:spcPct val="150000"/>
              </a:lnSpc>
            </a:pPr>
            <a:r>
              <a:rPr lang="sk-SK" sz="1001" u="sng" dirty="0">
                <a:solidFill>
                  <a:prstClr val="black"/>
                </a:solidFill>
                <a:latin typeface="Rockwell Nova Light" panose="02060303020205020403" pitchFamily="18" charset="0"/>
              </a:rPr>
              <a:t>Vedúca mediálneho krúžku:</a:t>
            </a:r>
            <a:r>
              <a:rPr lang="sk-SK" sz="1001" dirty="0">
                <a:solidFill>
                  <a:prstClr val="black"/>
                </a:solidFill>
                <a:latin typeface="Rockwell Nova Light" panose="02060303020205020403" pitchFamily="18" charset="0"/>
              </a:rPr>
              <a:t> PhDr. </a:t>
            </a:r>
            <a:r>
              <a:rPr lang="sk-SK" sz="1001" dirty="0" err="1">
                <a:solidFill>
                  <a:prstClr val="black"/>
                </a:solidFill>
                <a:latin typeface="Rockwell Nova Light" panose="02060303020205020403" pitchFamily="18" charset="0"/>
              </a:rPr>
              <a:t>N.Hriseňková</a:t>
            </a:r>
            <a:endParaRPr lang="sk-SK" sz="1001" dirty="0">
              <a:solidFill>
                <a:prstClr val="black"/>
              </a:solidFill>
              <a:latin typeface="Rockwell Nova Light" panose="02060303020205020403" pitchFamily="18" charset="0"/>
            </a:endParaRPr>
          </a:p>
          <a:p>
            <a:pPr lvl="0" algn="ctr">
              <a:lnSpc>
                <a:spcPct val="150000"/>
              </a:lnSpc>
            </a:pPr>
            <a:r>
              <a:rPr lang="sk-SK" sz="1001" u="sng" dirty="0">
                <a:solidFill>
                  <a:prstClr val="black"/>
                </a:solidFill>
                <a:latin typeface="Rockwell Nova Light" panose="02060303020205020403" pitchFamily="18" charset="0"/>
              </a:rPr>
              <a:t>Zdroje:</a:t>
            </a:r>
            <a:r>
              <a:rPr lang="sk-SK" sz="1001" dirty="0">
                <a:solidFill>
                  <a:prstClr val="black"/>
                </a:solidFill>
                <a:latin typeface="Rockwell Nova Light" panose="02060303020205020403" pitchFamily="18" charset="0"/>
              </a:rPr>
              <a:t> príspevky žiakov, internet</a:t>
            </a:r>
          </a:p>
        </p:txBody>
      </p:sp>
    </p:spTree>
    <p:extLst>
      <p:ext uri="{BB962C8B-B14F-4D97-AF65-F5344CB8AC3E}">
        <p14:creationId xmlns:p14="http://schemas.microsoft.com/office/powerpoint/2010/main" val="3102676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167128" y="171505"/>
            <a:ext cx="950976" cy="230832"/>
          </a:xfrm>
          <a:prstGeom prst="rect">
            <a:avLst/>
          </a:prstGeom>
          <a:noFill/>
        </p:spPr>
        <p:txBody>
          <a:bodyPr wrap="square" rtlCol="0">
            <a:spAutoFit/>
          </a:bodyPr>
          <a:lstStyle/>
          <a:p>
            <a:r>
              <a:rPr lang="sk-SK" sz="900" dirty="0"/>
              <a:t>- 10 -</a:t>
            </a:r>
          </a:p>
        </p:txBody>
      </p:sp>
      <p:sp>
        <p:nvSpPr>
          <p:cNvPr id="3" name="BlokTextu 2"/>
          <p:cNvSpPr txBox="1"/>
          <p:nvPr/>
        </p:nvSpPr>
        <p:spPr>
          <a:xfrm>
            <a:off x="7516369" y="153217"/>
            <a:ext cx="1207008" cy="230832"/>
          </a:xfrm>
          <a:prstGeom prst="rect">
            <a:avLst/>
          </a:prstGeom>
          <a:noFill/>
        </p:spPr>
        <p:txBody>
          <a:bodyPr wrap="square" rtlCol="0">
            <a:spAutoFit/>
          </a:bodyPr>
          <a:lstStyle/>
          <a:p>
            <a:r>
              <a:rPr lang="sk-SK" sz="900" dirty="0"/>
              <a:t>- 11 -</a:t>
            </a:r>
          </a:p>
        </p:txBody>
      </p:sp>
      <p:pic>
        <p:nvPicPr>
          <p:cNvPr id="4" name="Obrázok 3" descr="&lt;strong&gt;Happy Birthday&lt;/strong&gt; Free Stock Photo - Public Domain Pictur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2168" y="474994"/>
            <a:ext cx="5129782" cy="1641575"/>
          </a:xfrm>
          <a:prstGeom prst="rect">
            <a:avLst/>
          </a:prstGeom>
        </p:spPr>
      </p:pic>
      <p:sp>
        <p:nvSpPr>
          <p:cNvPr id="5" name="Obdĺžnik 4"/>
          <p:cNvSpPr/>
          <p:nvPr/>
        </p:nvSpPr>
        <p:spPr>
          <a:xfrm>
            <a:off x="134518" y="1058526"/>
            <a:ext cx="1947918" cy="2516073"/>
          </a:xfrm>
          <a:prstGeom prst="rect">
            <a:avLst/>
          </a:prstGeom>
          <a:solidFill>
            <a:schemeClr val="accent6">
              <a:lumMod val="20000"/>
              <a:lumOff val="80000"/>
            </a:schemeClr>
          </a:solidFill>
        </p:spPr>
        <p:txBody>
          <a:bodyPr wrap="square">
            <a:spAutoFit/>
          </a:bodyPr>
          <a:lstStyle/>
          <a:p>
            <a:pPr lvl="0"/>
            <a:r>
              <a:rPr lang="sk-SK" sz="1050" dirty="0">
                <a:solidFill>
                  <a:prstClr val="black"/>
                </a:solidFill>
              </a:rPr>
              <a:t>Naša škola šesťdesiatku oslavuje, </a:t>
            </a:r>
          </a:p>
          <a:p>
            <a:pPr lvl="0"/>
            <a:r>
              <a:rPr lang="sk-SK" sz="1050" dirty="0">
                <a:solidFill>
                  <a:prstClr val="black"/>
                </a:solidFill>
              </a:rPr>
              <a:t>každý sa na to pripravuje.</a:t>
            </a:r>
          </a:p>
          <a:p>
            <a:pPr lvl="0"/>
            <a:r>
              <a:rPr lang="sk-SK" sz="1050" dirty="0">
                <a:solidFill>
                  <a:prstClr val="black"/>
                </a:solidFill>
              </a:rPr>
              <a:t>Bude party veľmi veľká,</a:t>
            </a:r>
          </a:p>
          <a:p>
            <a:pPr lvl="0"/>
            <a:r>
              <a:rPr lang="sk-SK" sz="1050" dirty="0">
                <a:solidFill>
                  <a:prstClr val="black"/>
                </a:solidFill>
              </a:rPr>
              <a:t>teší sa aj riaditeľka.</a:t>
            </a:r>
          </a:p>
          <a:p>
            <a:pPr lvl="0"/>
            <a:endParaRPr lang="sk-SK" sz="1050" dirty="0">
              <a:solidFill>
                <a:prstClr val="black"/>
              </a:solidFill>
            </a:endParaRPr>
          </a:p>
          <a:p>
            <a:pPr lvl="0"/>
            <a:r>
              <a:rPr lang="sk-SK" sz="1050" dirty="0">
                <a:solidFill>
                  <a:prstClr val="black"/>
                </a:solidFill>
              </a:rPr>
              <a:t>Naši žiaci pomáhajú, </a:t>
            </a:r>
          </a:p>
          <a:p>
            <a:pPr lvl="0"/>
            <a:r>
              <a:rPr lang="sk-SK" sz="1050" dirty="0">
                <a:solidFill>
                  <a:prstClr val="black"/>
                </a:solidFill>
              </a:rPr>
              <a:t>pekný program nacvičujú. </a:t>
            </a:r>
          </a:p>
          <a:p>
            <a:pPr lvl="0"/>
            <a:r>
              <a:rPr lang="sk-SK" sz="1050" dirty="0">
                <a:solidFill>
                  <a:prstClr val="black"/>
                </a:solidFill>
              </a:rPr>
              <a:t>Pozveme aj všetkých známych,</a:t>
            </a:r>
          </a:p>
          <a:p>
            <a:pPr lvl="0"/>
            <a:r>
              <a:rPr lang="sk-SK" sz="1050" dirty="0">
                <a:solidFill>
                  <a:prstClr val="black"/>
                </a:solidFill>
              </a:rPr>
              <a:t>nech sa tešia spolu s nami.</a:t>
            </a:r>
          </a:p>
          <a:p>
            <a:pPr lvl="0"/>
            <a:endParaRPr lang="sk-SK" sz="1050" dirty="0">
              <a:solidFill>
                <a:prstClr val="black"/>
              </a:solidFill>
            </a:endParaRPr>
          </a:p>
          <a:p>
            <a:pPr lvl="0"/>
            <a:r>
              <a:rPr lang="sk-SK" sz="1050" dirty="0">
                <a:solidFill>
                  <a:prstClr val="black"/>
                </a:solidFill>
              </a:rPr>
              <a:t>Je to veľká paráda,</a:t>
            </a:r>
          </a:p>
          <a:p>
            <a:pPr lvl="0"/>
            <a:r>
              <a:rPr lang="sk-SK" sz="1050" dirty="0">
                <a:solidFill>
                  <a:prstClr val="black"/>
                </a:solidFill>
              </a:rPr>
              <a:t>oslavujme do rána.</a:t>
            </a:r>
          </a:p>
          <a:p>
            <a:pPr lvl="0"/>
            <a:r>
              <a:rPr lang="sk-SK" sz="1050" dirty="0">
                <a:solidFill>
                  <a:prstClr val="black"/>
                </a:solidFill>
              </a:rPr>
              <a:t>Naša škola je tá NAJ,</a:t>
            </a:r>
          </a:p>
          <a:p>
            <a:pPr lvl="0"/>
            <a:r>
              <a:rPr lang="sk-SK" sz="1050" dirty="0">
                <a:solidFill>
                  <a:prstClr val="black"/>
                </a:solidFill>
              </a:rPr>
              <a:t>šesťdesiatku užívaj!</a:t>
            </a:r>
          </a:p>
        </p:txBody>
      </p:sp>
      <p:sp>
        <p:nvSpPr>
          <p:cNvPr id="6" name="Obdĺžnik 5"/>
          <p:cNvSpPr/>
          <p:nvPr/>
        </p:nvSpPr>
        <p:spPr>
          <a:xfrm>
            <a:off x="772385" y="701469"/>
            <a:ext cx="577402" cy="261610"/>
          </a:xfrm>
          <a:prstGeom prst="rect">
            <a:avLst/>
          </a:prstGeom>
        </p:spPr>
        <p:txBody>
          <a:bodyPr wrap="none">
            <a:spAutoFit/>
          </a:bodyPr>
          <a:lstStyle/>
          <a:p>
            <a:pPr lvl="0"/>
            <a:r>
              <a:rPr lang="sk-SK" sz="1100" b="1" dirty="0">
                <a:solidFill>
                  <a:prstClr val="black"/>
                </a:solidFill>
              </a:rPr>
              <a:t>Oslava</a:t>
            </a:r>
          </a:p>
        </p:txBody>
      </p:sp>
      <p:sp>
        <p:nvSpPr>
          <p:cNvPr id="7" name="Obdĺžnik 6"/>
          <p:cNvSpPr/>
          <p:nvPr/>
        </p:nvSpPr>
        <p:spPr>
          <a:xfrm>
            <a:off x="100951" y="3670046"/>
            <a:ext cx="1920269" cy="369332"/>
          </a:xfrm>
          <a:prstGeom prst="rect">
            <a:avLst/>
          </a:prstGeom>
          <a:ln>
            <a:solidFill>
              <a:schemeClr val="accent6">
                <a:lumMod val="40000"/>
                <a:lumOff val="60000"/>
              </a:schemeClr>
            </a:solidFill>
          </a:ln>
        </p:spPr>
        <p:txBody>
          <a:bodyPr wrap="square">
            <a:spAutoFit/>
          </a:bodyPr>
          <a:lstStyle/>
          <a:p>
            <a:pPr lvl="0" algn="ctr"/>
            <a:r>
              <a:rPr lang="sk-SK" sz="900" dirty="0">
                <a:solidFill>
                  <a:prstClr val="black"/>
                </a:solidFill>
              </a:rPr>
              <a:t>Básnička je kolektívnym výtvorom</a:t>
            </a:r>
          </a:p>
          <a:p>
            <a:pPr lvl="0" algn="ctr"/>
            <a:r>
              <a:rPr lang="sk-SK" sz="900" dirty="0" smtClean="0">
                <a:solidFill>
                  <a:prstClr val="black"/>
                </a:solidFill>
              </a:rPr>
              <a:t>Žiakov zo 4</a:t>
            </a:r>
            <a:r>
              <a:rPr lang="sk-SK" sz="900" dirty="0">
                <a:solidFill>
                  <a:prstClr val="black"/>
                </a:solidFill>
              </a:rPr>
              <a:t>. B </a:t>
            </a:r>
          </a:p>
        </p:txBody>
      </p:sp>
      <p:sp>
        <p:nvSpPr>
          <p:cNvPr id="8" name="BlokTextu 7"/>
          <p:cNvSpPr txBox="1"/>
          <p:nvPr/>
        </p:nvSpPr>
        <p:spPr>
          <a:xfrm>
            <a:off x="6526102" y="2579267"/>
            <a:ext cx="1911097" cy="1324465"/>
          </a:xfrm>
          <a:prstGeom prst="rect">
            <a:avLst/>
          </a:prstGeom>
          <a:solidFill>
            <a:srgbClr val="FFCCFF"/>
          </a:solidFill>
        </p:spPr>
        <p:txBody>
          <a:bodyPr wrap="square" rtlCol="0">
            <a:spAutoFit/>
          </a:bodyPr>
          <a:lstStyle/>
          <a:p>
            <a:r>
              <a:rPr lang="sk-SK" sz="1001" dirty="0"/>
              <a:t>Na súťaže chodievame,</a:t>
            </a:r>
          </a:p>
          <a:p>
            <a:r>
              <a:rPr lang="sk-SK" sz="1001" dirty="0"/>
              <a:t>prvé miesta vyhrávame. </a:t>
            </a:r>
          </a:p>
          <a:p>
            <a:r>
              <a:rPr lang="sk-SK" sz="1001" dirty="0"/>
              <a:t>Na hodinách počúvame, </a:t>
            </a:r>
          </a:p>
          <a:p>
            <a:r>
              <a:rPr lang="sk-SK" sz="1001" dirty="0"/>
              <a:t>cez prestávky vystrájame.</a:t>
            </a:r>
          </a:p>
          <a:p>
            <a:r>
              <a:rPr lang="sk-SK" sz="1001" dirty="0"/>
              <a:t>Kuchárky nám dobre varia</a:t>
            </a:r>
          </a:p>
          <a:p>
            <a:r>
              <a:rPr lang="sk-SK" sz="1001" dirty="0"/>
              <a:t>a všetci ich chvália.</a:t>
            </a:r>
          </a:p>
          <a:p>
            <a:r>
              <a:rPr lang="sk-SK" sz="1001" dirty="0"/>
              <a:t>Máme všetko – herňu, hračky</a:t>
            </a:r>
          </a:p>
          <a:p>
            <a:r>
              <a:rPr lang="sk-SK" sz="1001" dirty="0"/>
              <a:t>a dve veľké korytnačky.</a:t>
            </a:r>
          </a:p>
        </p:txBody>
      </p:sp>
      <p:sp>
        <p:nvSpPr>
          <p:cNvPr id="10" name="Obdĺžnik 9"/>
          <p:cNvSpPr/>
          <p:nvPr/>
        </p:nvSpPr>
        <p:spPr>
          <a:xfrm>
            <a:off x="6526102" y="3937938"/>
            <a:ext cx="1911097" cy="1324465"/>
          </a:xfrm>
          <a:prstGeom prst="rect">
            <a:avLst/>
          </a:prstGeom>
          <a:solidFill>
            <a:srgbClr val="FFCCFF"/>
          </a:solidFill>
        </p:spPr>
        <p:txBody>
          <a:bodyPr wrap="square">
            <a:spAutoFit/>
          </a:bodyPr>
          <a:lstStyle/>
          <a:p>
            <a:pPr lvl="0"/>
            <a:r>
              <a:rPr lang="sk-SK" sz="1001" dirty="0">
                <a:solidFill>
                  <a:prstClr val="black"/>
                </a:solidFill>
              </a:rPr>
              <a:t>Na súťaže chodievame,</a:t>
            </a:r>
          </a:p>
          <a:p>
            <a:pPr lvl="0"/>
            <a:r>
              <a:rPr lang="sk-SK" sz="1001" dirty="0">
                <a:solidFill>
                  <a:prstClr val="black"/>
                </a:solidFill>
              </a:rPr>
              <a:t>prvé miesta vyhrávame. </a:t>
            </a:r>
          </a:p>
          <a:p>
            <a:pPr lvl="0"/>
            <a:r>
              <a:rPr lang="sk-SK" sz="1001" dirty="0">
                <a:solidFill>
                  <a:prstClr val="black"/>
                </a:solidFill>
              </a:rPr>
              <a:t>Na hodinách počúvame, </a:t>
            </a:r>
          </a:p>
          <a:p>
            <a:pPr lvl="0"/>
            <a:r>
              <a:rPr lang="sk-SK" sz="1001" dirty="0">
                <a:solidFill>
                  <a:prstClr val="black"/>
                </a:solidFill>
              </a:rPr>
              <a:t>cez prestávky vystrájame.</a:t>
            </a:r>
          </a:p>
          <a:p>
            <a:pPr lvl="0"/>
            <a:r>
              <a:rPr lang="sk-SK" sz="1001" dirty="0">
                <a:solidFill>
                  <a:prstClr val="black"/>
                </a:solidFill>
              </a:rPr>
              <a:t>Kuchárky nám dobre varia</a:t>
            </a:r>
          </a:p>
          <a:p>
            <a:pPr lvl="0"/>
            <a:r>
              <a:rPr lang="sk-SK" sz="1001" dirty="0">
                <a:solidFill>
                  <a:prstClr val="black"/>
                </a:solidFill>
              </a:rPr>
              <a:t>a všetci ich chvália.</a:t>
            </a:r>
          </a:p>
          <a:p>
            <a:pPr lvl="0"/>
            <a:r>
              <a:rPr lang="sk-SK" sz="1001" dirty="0">
                <a:solidFill>
                  <a:prstClr val="black"/>
                </a:solidFill>
              </a:rPr>
              <a:t>Máme všetko – herňu, hračky</a:t>
            </a:r>
          </a:p>
          <a:p>
            <a:pPr lvl="0"/>
            <a:r>
              <a:rPr lang="sk-SK" sz="1001" dirty="0">
                <a:solidFill>
                  <a:prstClr val="black"/>
                </a:solidFill>
              </a:rPr>
              <a:t>a dve veľké korytnačky.</a:t>
            </a:r>
          </a:p>
        </p:txBody>
      </p:sp>
      <p:sp>
        <p:nvSpPr>
          <p:cNvPr id="11" name="Obdĺžnik 10"/>
          <p:cNvSpPr/>
          <p:nvPr/>
        </p:nvSpPr>
        <p:spPr>
          <a:xfrm>
            <a:off x="6543317" y="5296609"/>
            <a:ext cx="1911097" cy="1324465"/>
          </a:xfrm>
          <a:prstGeom prst="rect">
            <a:avLst/>
          </a:prstGeom>
          <a:solidFill>
            <a:srgbClr val="FFCCFF"/>
          </a:solidFill>
        </p:spPr>
        <p:txBody>
          <a:bodyPr wrap="square">
            <a:spAutoFit/>
          </a:bodyPr>
          <a:lstStyle/>
          <a:p>
            <a:pPr lvl="0"/>
            <a:r>
              <a:rPr lang="sk-SK" sz="1001" dirty="0">
                <a:solidFill>
                  <a:prstClr val="black"/>
                </a:solidFill>
              </a:rPr>
              <a:t>Milá naša škola,</a:t>
            </a:r>
          </a:p>
          <a:p>
            <a:pPr lvl="0"/>
            <a:r>
              <a:rPr lang="sk-SK" sz="1001" dirty="0">
                <a:solidFill>
                  <a:prstClr val="black"/>
                </a:solidFill>
              </a:rPr>
              <a:t>k tvojmu sviatku na pamiatku,</a:t>
            </a:r>
          </a:p>
          <a:p>
            <a:pPr lvl="0"/>
            <a:r>
              <a:rPr lang="sk-SK" sz="1001" dirty="0">
                <a:solidFill>
                  <a:prstClr val="black"/>
                </a:solidFill>
              </a:rPr>
              <a:t>želáme Ti všetko dobré – </a:t>
            </a:r>
          </a:p>
          <a:p>
            <a:pPr lvl="0"/>
            <a:r>
              <a:rPr lang="sk-SK" sz="1001" dirty="0">
                <a:solidFill>
                  <a:prstClr val="black"/>
                </a:solidFill>
              </a:rPr>
              <a:t>dobrých žiakov, dobrých učiteľov,</a:t>
            </a:r>
          </a:p>
          <a:p>
            <a:pPr lvl="0"/>
            <a:r>
              <a:rPr lang="sk-SK" sz="1001" dirty="0">
                <a:solidFill>
                  <a:prstClr val="black"/>
                </a:solidFill>
              </a:rPr>
              <a:t>dobré roky, šťastné detské kroky.</a:t>
            </a:r>
          </a:p>
          <a:p>
            <a:pPr lvl="0"/>
            <a:endParaRPr lang="sk-SK" sz="1001" dirty="0">
              <a:solidFill>
                <a:prstClr val="black"/>
              </a:solidFill>
            </a:endParaRPr>
          </a:p>
          <a:p>
            <a:pPr lvl="0"/>
            <a:r>
              <a:rPr lang="sk-SK" sz="1001" dirty="0">
                <a:solidFill>
                  <a:prstClr val="black"/>
                </a:solidFill>
              </a:rPr>
              <a:t>Zazvonil školský zvonec</a:t>
            </a:r>
          </a:p>
          <a:p>
            <a:pPr lvl="0"/>
            <a:r>
              <a:rPr lang="sk-SK" sz="1001" dirty="0">
                <a:solidFill>
                  <a:prstClr val="black"/>
                </a:solidFill>
              </a:rPr>
              <a:t>a našej básničke je koniec!</a:t>
            </a:r>
          </a:p>
        </p:txBody>
      </p:sp>
      <p:sp>
        <p:nvSpPr>
          <p:cNvPr id="12" name="Obdĺžnik 11"/>
          <p:cNvSpPr/>
          <p:nvPr/>
        </p:nvSpPr>
        <p:spPr>
          <a:xfrm>
            <a:off x="8507514" y="5862557"/>
            <a:ext cx="1309069" cy="369332"/>
          </a:xfrm>
          <a:prstGeom prst="rect">
            <a:avLst/>
          </a:prstGeom>
          <a:ln>
            <a:solidFill>
              <a:srgbClr val="FFCCFF"/>
            </a:solidFill>
          </a:ln>
        </p:spPr>
        <p:txBody>
          <a:bodyPr wrap="square">
            <a:spAutoFit/>
          </a:bodyPr>
          <a:lstStyle/>
          <a:p>
            <a:pPr lvl="0"/>
            <a:r>
              <a:rPr lang="sk-SK" sz="900" dirty="0">
                <a:solidFill>
                  <a:prstClr val="black"/>
                </a:solidFill>
              </a:rPr>
              <a:t>Básničku spoločne zložili žiaci </a:t>
            </a:r>
            <a:r>
              <a:rPr lang="sk-SK" sz="900" dirty="0" smtClean="0">
                <a:solidFill>
                  <a:prstClr val="black"/>
                </a:solidFill>
              </a:rPr>
              <a:t>4.A</a:t>
            </a:r>
            <a:endParaRPr lang="sk-SK" sz="900" dirty="0">
              <a:solidFill>
                <a:prstClr val="black"/>
              </a:solidFill>
            </a:endParaRPr>
          </a:p>
        </p:txBody>
      </p:sp>
      <p:pic>
        <p:nvPicPr>
          <p:cNvPr id="13" name="Obrázok 12"/>
          <p:cNvPicPr>
            <a:picLocks noChangeAspect="1"/>
          </p:cNvPicPr>
          <p:nvPr/>
        </p:nvPicPr>
        <p:blipFill>
          <a:blip r:embed="rId3"/>
          <a:stretch>
            <a:fillRect/>
          </a:stretch>
        </p:blipFill>
        <p:spPr>
          <a:xfrm>
            <a:off x="8596931" y="3746322"/>
            <a:ext cx="1130237" cy="1143812"/>
          </a:xfrm>
          <a:prstGeom prst="rect">
            <a:avLst/>
          </a:prstGeom>
        </p:spPr>
      </p:pic>
      <p:sp>
        <p:nvSpPr>
          <p:cNvPr id="14" name="Obdĺžnik 13"/>
          <p:cNvSpPr/>
          <p:nvPr/>
        </p:nvSpPr>
        <p:spPr>
          <a:xfrm>
            <a:off x="6700933" y="2283451"/>
            <a:ext cx="1342034" cy="261610"/>
          </a:xfrm>
          <a:prstGeom prst="rect">
            <a:avLst/>
          </a:prstGeom>
        </p:spPr>
        <p:txBody>
          <a:bodyPr wrap="none">
            <a:spAutoFit/>
          </a:bodyPr>
          <a:lstStyle/>
          <a:p>
            <a:pPr lvl="0"/>
            <a:r>
              <a:rPr lang="sk-SK" sz="1100" b="1" dirty="0">
                <a:solidFill>
                  <a:prstClr val="black"/>
                </a:solidFill>
              </a:rPr>
              <a:t>Bola raz jedna škola</a:t>
            </a:r>
          </a:p>
        </p:txBody>
      </p:sp>
      <p:sp>
        <p:nvSpPr>
          <p:cNvPr id="9" name="BlokTextu 8"/>
          <p:cNvSpPr txBox="1"/>
          <p:nvPr/>
        </p:nvSpPr>
        <p:spPr>
          <a:xfrm>
            <a:off x="2355219" y="3715545"/>
            <a:ext cx="3941063" cy="769441"/>
          </a:xfrm>
          <a:prstGeom prst="rect">
            <a:avLst/>
          </a:prstGeom>
          <a:noFill/>
          <a:ln>
            <a:solidFill>
              <a:srgbClr val="00B050"/>
            </a:solidFill>
          </a:ln>
        </p:spPr>
        <p:txBody>
          <a:bodyPr wrap="square" rtlCol="0">
            <a:spAutoFit/>
          </a:bodyPr>
          <a:lstStyle/>
          <a:p>
            <a:pPr algn="just"/>
            <a:r>
              <a:rPr lang="sk-SK" sz="1100" dirty="0">
                <a:latin typeface="Sylfaen" panose="010A0502050306030303" pitchFamily="18" charset="0"/>
              </a:rPr>
              <a:t>Sme veľmi radi, že máme možnosť rozvíjať sa v takej modernej škole. Chceli by sme jej popriať, aby sa naďalej modernizovala a aby tu stála ešte ďalších 60 rokov.</a:t>
            </a:r>
          </a:p>
          <a:p>
            <a:pPr algn="just"/>
            <a:r>
              <a:rPr lang="sk-SK" sz="1100" dirty="0">
                <a:latin typeface="Sylfaen" panose="010A0502050306030303" pitchFamily="18" charset="0"/>
              </a:rPr>
              <a:t>Všetko najlepšie k významnému jubileu želajú šiestaci.</a:t>
            </a:r>
          </a:p>
        </p:txBody>
      </p:sp>
      <p:sp>
        <p:nvSpPr>
          <p:cNvPr id="15" name="BlokTextu 14"/>
          <p:cNvSpPr txBox="1"/>
          <p:nvPr/>
        </p:nvSpPr>
        <p:spPr>
          <a:xfrm>
            <a:off x="2242168" y="2362303"/>
            <a:ext cx="4054114" cy="861774"/>
          </a:xfrm>
          <a:prstGeom prst="rect">
            <a:avLst/>
          </a:prstGeom>
          <a:noFill/>
          <a:ln>
            <a:solidFill>
              <a:srgbClr val="B400DE"/>
            </a:solidFill>
          </a:ln>
        </p:spPr>
        <p:txBody>
          <a:bodyPr wrap="square" rtlCol="0">
            <a:spAutoFit/>
          </a:bodyPr>
          <a:lstStyle/>
          <a:p>
            <a:pPr algn="just"/>
            <a:r>
              <a:rPr lang="sk-SK" sz="1000" b="1" dirty="0">
                <a:latin typeface="Lucida Calligraphy" panose="03010101010101010101" pitchFamily="66" charset="0"/>
              </a:rPr>
              <a:t>Všetko naj k Tvojej 60-tke, milá škola! Ďakujeme za všetky výlety, školské akcie zaujímavé podujatia a dobrodružstvá. Dávaš nám nové vedomosti. </a:t>
            </a:r>
          </a:p>
          <a:p>
            <a:pPr algn="just"/>
            <a:r>
              <a:rPr lang="sk-SK" sz="1000" b="1" dirty="0">
                <a:latin typeface="Lucida Calligraphy" panose="03010101010101010101" pitchFamily="66" charset="0"/>
              </a:rPr>
              <a:t>Srdečne blahoželáme k narodeninám.        </a:t>
            </a:r>
          </a:p>
          <a:p>
            <a:pPr algn="just"/>
            <a:r>
              <a:rPr lang="sk-SK" sz="1000" b="1" dirty="0">
                <a:latin typeface="Lucida Calligraphy" panose="03010101010101010101" pitchFamily="66" charset="0"/>
              </a:rPr>
              <a:t>                                                          Tvoji piataci.</a:t>
            </a:r>
          </a:p>
        </p:txBody>
      </p:sp>
      <p:sp>
        <p:nvSpPr>
          <p:cNvPr id="16" name="BlokTextu 15"/>
          <p:cNvSpPr txBox="1"/>
          <p:nvPr/>
        </p:nvSpPr>
        <p:spPr>
          <a:xfrm>
            <a:off x="179355" y="4720806"/>
            <a:ext cx="2340864" cy="1785104"/>
          </a:xfrm>
          <a:prstGeom prst="rect">
            <a:avLst/>
          </a:prstGeom>
          <a:noFill/>
          <a:ln>
            <a:solidFill>
              <a:srgbClr val="002060"/>
            </a:solidFill>
          </a:ln>
        </p:spPr>
        <p:txBody>
          <a:bodyPr wrap="square" rtlCol="0">
            <a:spAutoFit/>
          </a:bodyPr>
          <a:lstStyle/>
          <a:p>
            <a:r>
              <a:rPr lang="sk-SK" sz="1100" dirty="0"/>
              <a:t>K 60. výročiu želáme škole:</a:t>
            </a:r>
          </a:p>
          <a:p>
            <a:r>
              <a:rPr lang="sk-SK" sz="1100" dirty="0"/>
              <a:t> - veľa úspechov</a:t>
            </a:r>
          </a:p>
          <a:p>
            <a:r>
              <a:rPr lang="sk-SK" sz="1100" dirty="0"/>
              <a:t> -  veľa žiakov</a:t>
            </a:r>
          </a:p>
          <a:p>
            <a:r>
              <a:rPr lang="sk-SK" sz="1100" dirty="0"/>
              <a:t>- veľa dobrých známok</a:t>
            </a:r>
          </a:p>
          <a:p>
            <a:r>
              <a:rPr lang="sk-SK" sz="1100" dirty="0"/>
              <a:t>- menej pokarhaní a zlých známok.</a:t>
            </a:r>
          </a:p>
          <a:p>
            <a:endParaRPr lang="sk-SK" sz="1100" dirty="0"/>
          </a:p>
          <a:p>
            <a:pPr algn="just"/>
            <a:r>
              <a:rPr lang="sk-SK" sz="1100" dirty="0"/>
              <a:t>Osem rokov v tejto škole nás zmenilo k lepšiemu. </a:t>
            </a:r>
          </a:p>
          <a:p>
            <a:pPr algn="just"/>
            <a:endParaRPr lang="sk-SK" sz="1100" dirty="0"/>
          </a:p>
          <a:p>
            <a:pPr algn="just"/>
            <a:r>
              <a:rPr lang="sk-SK" sz="1100" dirty="0"/>
              <a:t>Ďakujeme.    Žiaci 8. ročníka</a:t>
            </a:r>
          </a:p>
        </p:txBody>
      </p:sp>
      <p:sp>
        <p:nvSpPr>
          <p:cNvPr id="17" name="BlokTextu 16"/>
          <p:cNvSpPr txBox="1"/>
          <p:nvPr/>
        </p:nvSpPr>
        <p:spPr>
          <a:xfrm>
            <a:off x="7371950" y="641446"/>
            <a:ext cx="2444632" cy="1277273"/>
          </a:xfrm>
          <a:prstGeom prst="rect">
            <a:avLst/>
          </a:prstGeom>
          <a:noFill/>
          <a:ln>
            <a:solidFill>
              <a:srgbClr val="FFC000"/>
            </a:solidFill>
          </a:ln>
        </p:spPr>
        <p:txBody>
          <a:bodyPr wrap="square" rtlCol="0">
            <a:spAutoFit/>
          </a:bodyPr>
          <a:lstStyle/>
          <a:p>
            <a:pPr algn="just"/>
            <a:r>
              <a:rPr lang="sk-SK" sz="1100" dirty="0"/>
              <a:t>Blahoželáme k 60. výročiu existencie školy a ďakujeme za krásnych 9 rokov prežitých v tejto super škole. Boli to roky plné zážitkov, na ktoré budeme spomínať. </a:t>
            </a:r>
          </a:p>
          <a:p>
            <a:pPr algn="just"/>
            <a:r>
              <a:rPr lang="sk-SK" sz="1100" dirty="0"/>
              <a:t>Milá škola, bude nám za Tebou smutno. Tvoji deviataci.</a:t>
            </a:r>
          </a:p>
        </p:txBody>
      </p:sp>
      <p:sp>
        <p:nvSpPr>
          <p:cNvPr id="18" name="BlokTextu 17"/>
          <p:cNvSpPr txBox="1"/>
          <p:nvPr/>
        </p:nvSpPr>
        <p:spPr>
          <a:xfrm>
            <a:off x="2910397" y="4890134"/>
            <a:ext cx="2830706" cy="1569660"/>
          </a:xfrm>
          <a:prstGeom prst="rect">
            <a:avLst/>
          </a:prstGeom>
          <a:noFill/>
          <a:ln>
            <a:solidFill>
              <a:srgbClr val="00B0F0"/>
            </a:solidFill>
          </a:ln>
        </p:spPr>
        <p:txBody>
          <a:bodyPr wrap="square" rtlCol="0">
            <a:spAutoFit/>
          </a:bodyPr>
          <a:lstStyle/>
          <a:p>
            <a:r>
              <a:rPr lang="sk-SK" sz="1200" dirty="0" smtClean="0"/>
              <a:t>Milá škola, k Tvojmu sviatku Ti želáme, aby si naďalej ostala taká, aká si:</a:t>
            </a:r>
          </a:p>
          <a:p>
            <a:pPr marL="285750" indent="-285750">
              <a:buFontTx/>
              <a:buChar char="-"/>
            </a:pPr>
            <a:r>
              <a:rPr lang="sk-SK" sz="1200" dirty="0"/>
              <a:t>s</a:t>
            </a:r>
            <a:r>
              <a:rPr lang="sk-SK" sz="1200" dirty="0" smtClean="0"/>
              <a:t>pievajúca</a:t>
            </a:r>
          </a:p>
          <a:p>
            <a:pPr marL="285750" indent="-285750">
              <a:buFontTx/>
              <a:buChar char="-"/>
            </a:pPr>
            <a:r>
              <a:rPr lang="sk-SK" sz="1200" dirty="0"/>
              <a:t>t</a:t>
            </a:r>
            <a:r>
              <a:rPr lang="sk-SK" sz="1200" dirty="0" smtClean="0"/>
              <a:t>ancujúca</a:t>
            </a:r>
          </a:p>
          <a:p>
            <a:pPr marL="285750" indent="-285750">
              <a:buFontTx/>
              <a:buChar char="-"/>
            </a:pPr>
            <a:r>
              <a:rPr lang="sk-SK" sz="1200" dirty="0"/>
              <a:t>m</a:t>
            </a:r>
            <a:r>
              <a:rPr lang="sk-SK" sz="1200" dirty="0" smtClean="0"/>
              <a:t>oderná</a:t>
            </a:r>
          </a:p>
          <a:p>
            <a:pPr marL="285750" indent="-285750">
              <a:buFontTx/>
              <a:buChar char="-"/>
            </a:pPr>
            <a:r>
              <a:rPr lang="sk-SK" sz="1200" dirty="0"/>
              <a:t>j</a:t>
            </a:r>
            <a:r>
              <a:rPr lang="sk-SK" sz="1200" smtClean="0"/>
              <a:t>ednoducho </a:t>
            </a:r>
            <a:r>
              <a:rPr lang="sk-SK" sz="1200" dirty="0" smtClean="0"/>
              <a:t>NAJ.</a:t>
            </a:r>
          </a:p>
          <a:p>
            <a:pPr marL="285750" indent="-285750">
              <a:buFontTx/>
              <a:buChar char="-"/>
            </a:pPr>
            <a:endParaRPr lang="sk-SK" sz="1200" dirty="0"/>
          </a:p>
          <a:p>
            <a:pPr marL="285750" indent="-285750">
              <a:buFontTx/>
              <a:buChar char="-"/>
            </a:pPr>
            <a:r>
              <a:rPr lang="sk-SK" sz="1200" dirty="0" smtClean="0"/>
              <a:t>To Ti prajú žiaci 7. ročníka</a:t>
            </a:r>
            <a:endParaRPr lang="sk-SK" sz="1200" dirty="0"/>
          </a:p>
        </p:txBody>
      </p:sp>
    </p:spTree>
    <p:extLst>
      <p:ext uri="{BB962C8B-B14F-4D97-AF65-F5344CB8AC3E}">
        <p14:creationId xmlns:p14="http://schemas.microsoft.com/office/powerpoint/2010/main" val="1105610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240281" y="26491"/>
            <a:ext cx="1005840" cy="230832"/>
          </a:xfrm>
          <a:prstGeom prst="rect">
            <a:avLst/>
          </a:prstGeom>
          <a:noFill/>
        </p:spPr>
        <p:txBody>
          <a:bodyPr wrap="square" rtlCol="0">
            <a:spAutoFit/>
          </a:bodyPr>
          <a:lstStyle/>
          <a:p>
            <a:r>
              <a:rPr lang="sk-SK" sz="900" dirty="0"/>
              <a:t>- 2 -</a:t>
            </a:r>
          </a:p>
        </p:txBody>
      </p:sp>
      <p:sp>
        <p:nvSpPr>
          <p:cNvPr id="3" name="BlokTextu 2"/>
          <p:cNvSpPr txBox="1"/>
          <p:nvPr/>
        </p:nvSpPr>
        <p:spPr>
          <a:xfrm>
            <a:off x="7174538" y="77353"/>
            <a:ext cx="2139696" cy="230832"/>
          </a:xfrm>
          <a:prstGeom prst="rect">
            <a:avLst/>
          </a:prstGeom>
          <a:noFill/>
        </p:spPr>
        <p:txBody>
          <a:bodyPr wrap="square" rtlCol="0">
            <a:spAutoFit/>
          </a:bodyPr>
          <a:lstStyle/>
          <a:p>
            <a:r>
              <a:rPr lang="sk-SK" sz="900" dirty="0"/>
              <a:t>- 19 -</a:t>
            </a:r>
          </a:p>
        </p:txBody>
      </p:sp>
      <p:sp>
        <p:nvSpPr>
          <p:cNvPr id="4" name="BlokTextu 3"/>
          <p:cNvSpPr txBox="1"/>
          <p:nvPr/>
        </p:nvSpPr>
        <p:spPr>
          <a:xfrm>
            <a:off x="1021843" y="230007"/>
            <a:ext cx="2891789" cy="276999"/>
          </a:xfrm>
          <a:prstGeom prst="rect">
            <a:avLst/>
          </a:prstGeom>
          <a:noFill/>
          <a:ln>
            <a:solidFill>
              <a:srgbClr val="CC00FF"/>
            </a:solidFill>
          </a:ln>
        </p:spPr>
        <p:txBody>
          <a:bodyPr wrap="square" rtlCol="0">
            <a:spAutoFit/>
          </a:bodyPr>
          <a:lstStyle/>
          <a:p>
            <a:r>
              <a:rPr lang="sk-SK" sz="1200" b="1" i="1" dirty="0">
                <a:solidFill>
                  <a:srgbClr val="B400DE"/>
                </a:solidFill>
                <a:latin typeface="Monotype Corsiva" panose="03010101010201010101" pitchFamily="66" charset="0"/>
              </a:rPr>
              <a:t>Príhovor riaditeľky PaedDr. Emílie </a:t>
            </a:r>
            <a:r>
              <a:rPr lang="sk-SK" sz="1200" b="1" i="1" dirty="0" err="1">
                <a:solidFill>
                  <a:srgbClr val="B400DE"/>
                </a:solidFill>
                <a:latin typeface="Monotype Corsiva" panose="03010101010201010101" pitchFamily="66" charset="0"/>
              </a:rPr>
              <a:t>Kocanovej</a:t>
            </a:r>
            <a:endParaRPr lang="sk-SK" sz="1200" b="1" i="1" dirty="0">
              <a:solidFill>
                <a:srgbClr val="B400DE"/>
              </a:solidFill>
              <a:latin typeface="Monotype Corsiva" panose="03010101010201010101" pitchFamily="66" charset="0"/>
            </a:endParaRPr>
          </a:p>
        </p:txBody>
      </p:sp>
      <p:sp>
        <p:nvSpPr>
          <p:cNvPr id="5" name="Obdĺžnik 4"/>
          <p:cNvSpPr/>
          <p:nvPr/>
        </p:nvSpPr>
        <p:spPr>
          <a:xfrm>
            <a:off x="40510" y="606509"/>
            <a:ext cx="4888839" cy="6306855"/>
          </a:xfrm>
          <a:prstGeom prst="rect">
            <a:avLst/>
          </a:prstGeom>
          <a:ln w="12700">
            <a:noFill/>
          </a:ln>
        </p:spPr>
        <p:txBody>
          <a:bodyPr wrap="square">
            <a:spAutoFit/>
          </a:bodyPr>
          <a:lstStyle/>
          <a:p>
            <a:pPr>
              <a:spcAft>
                <a:spcPts val="80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a:t>
            </a:r>
            <a:r>
              <a:rPr lang="sk-SK" sz="1000" dirty="0">
                <a:latin typeface="Times New Roman" panose="02020603050405020304" pitchFamily="18" charset="0"/>
                <a:ea typeface="Calibri" panose="020F0502020204030204" pitchFamily="34" charset="0"/>
                <a:cs typeface="Times New Roman" panose="02020603050405020304" pitchFamily="18" charset="0"/>
              </a:rPr>
              <a:t>Milí čitatelia!</a:t>
            </a:r>
          </a:p>
          <a:p>
            <a:pPr>
              <a:spcAft>
                <a:spcPts val="80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 Každé jubileum v živote človeka či školy je príležitosťou na spomínanie, oslavy, hodnotenie. V prípade 60. výročia našej  základnej školy budú spomínať stovky absolventov  školy, stovky pedagógov, nepedagogických zamestnancov, rodičov a priateľov školy. A je na čo spomínať.</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Za uplynulých 60 rokov sa udialo niekoľko významných spoločenských zmien a tie ovplyvnili chod a existenciu školy. Menili sa názvy, zriaďovatelia, menili sa predmety, vybavenie školy, zmien bolo a ešte aj bude veľa. </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Výročie školy je časom skladania mozaiky úspechov, časom na vyslovenie vrelého ďakujem všetkým, ktorí sa počas 60-ročnej histórie podpísali pod dobré meno a vynikajúce výsledky Základnej školy na Komenského ulici v Medzilaborciach. Vzdávam hold všetkým pedagógom a zamestnancom školy, ktorí tu pracovali a pracujú, žiakom, ktorí školu pozitívne zviditeľnili a zviditeľňujú úspechmi vo vedomostných, jazykových, prírodovedných, umeleckých či športových súťažiach, rodičom, ktorí prispeli a prispievajú k rozvoju školy a všetkým, ktorým nie je ľahostajný osud školy a ktorí jej pomáhajú.</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V súčasnosti naša škola nezaostáva ani nestagnuje, naopak – napreduje. Vytvára a organizuje množstvo akcií, podujatí, aktivít, súťaží, má bohatú školskú i mimoškolskú činnosť, v ktorej  môžu žiaci uplatniť svoj talent a schopnosti. Svojimi úspechmi dokazujú škole, že jej snaha niečo ich naučiť, nie je zbytočná. Každá škola má žiakov lepších i horších. Samozrejme, že naša nie je výnimkou. </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Škole sa podarilo vyriešiť množstvo problémov, no nie je to nič v porovnaní s tým, koľko nádherných a nezabudnuteľných zážitkov nazbierala za tie roky, čo tu stojí. </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Moderná doba neustále kladie pred nás otázky, ako reagovať na nové výzvy sveta, pedagogiky, ako čo najlepšie pripraviť žiakov pre zložitý súčasný a budúci svet. Zamýšľame sa nad tým, čo a ako zlepšiť, inovovať, lebo ako povedal C. </a:t>
            </a:r>
            <a:r>
              <a:rPr lang="sk-SK" sz="1000" dirty="0" err="1">
                <a:latin typeface="Times New Roman" panose="02020603050405020304" pitchFamily="18" charset="0"/>
                <a:ea typeface="Calibri" panose="020F0502020204030204" pitchFamily="34" charset="0"/>
                <a:cs typeface="Times New Roman" panose="02020603050405020304" pitchFamily="18" charset="0"/>
              </a:rPr>
              <a:t>Rogers</a:t>
            </a:r>
            <a:r>
              <a:rPr lang="sk-SK" sz="1000" dirty="0">
                <a:latin typeface="Times New Roman" panose="02020603050405020304" pitchFamily="18" charset="0"/>
                <a:ea typeface="Calibri" panose="020F0502020204030204" pitchFamily="34" charset="0"/>
                <a:cs typeface="Times New Roman" panose="02020603050405020304" pitchFamily="18" charset="0"/>
              </a:rPr>
              <a:t>, nevieme presne, čo si budúcnosť bude vyžadovať od terajších žiakov, ale jedno vieme istotne, budú problémy, a preto jedným z cieľov modernej školy je pripraviť žiakov na riešenie problémov. Dnes už nestačí, aby žiak vedel len predpísanú učebnú látku, aby bol vzdelaný, ale tiež aby vedomosti vedel  účinne použiť v praxi. </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A čo školu čaká? Menia sa žiaci, učitelia, ale to základné zostáva -  chceme byť i v budúcnosti školou priateľskou, bezpečnou a chceme dať žiakom do života len to najlepšie. </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Verím, že všetci žiaci, ktorí túto školu navštevovali, navštevujú a aj tí, ktorí ju len budú navštevovať, opustia jej ochranné krídla s prekrásnou spomienkou, vďačnosťou za všetko, čo im dala a vždy sa sem budú radi vracať.</a:t>
            </a:r>
          </a:p>
          <a:p>
            <a:pPr algn="just"/>
            <a:r>
              <a:rPr lang="sk-SK" sz="1000" dirty="0">
                <a:latin typeface="Times New Roman" panose="02020603050405020304" pitchFamily="18" charset="0"/>
                <a:ea typeface="Calibri" panose="020F0502020204030204" pitchFamily="34" charset="0"/>
                <a:cs typeface="Times New Roman" panose="02020603050405020304" pitchFamily="18" charset="0"/>
              </a:rPr>
              <a:t>     Preto jej zaželajme k výročiu veľa úspechov na ceste rozvoja, veľa žiakov hladných po vedomostiach, veľa zapálených učiteľov ešte mnoho a mnoho rokov.</a:t>
            </a:r>
          </a:p>
          <a:p>
            <a:pPr algn="just"/>
            <a:r>
              <a:rPr lang="sk-SK" sz="1000" dirty="0">
                <a:latin typeface="Times New Roman" panose="02020603050405020304" pitchFamily="18" charset="0"/>
                <a:cs typeface="Times New Roman" panose="02020603050405020304" pitchFamily="18" charset="0"/>
              </a:rPr>
              <a:t>                                                                     </a:t>
            </a:r>
            <a:r>
              <a:rPr lang="sk-SK" sz="1000" dirty="0" smtClean="0">
                <a:latin typeface="Times New Roman" panose="02020603050405020304" pitchFamily="18" charset="0"/>
                <a:cs typeface="Times New Roman" panose="02020603050405020304" pitchFamily="18" charset="0"/>
              </a:rPr>
              <a:t>                                         </a:t>
            </a:r>
            <a:r>
              <a:rPr lang="sk-SK" sz="1000" dirty="0">
                <a:latin typeface="Times New Roman" panose="02020603050405020304" pitchFamily="18" charset="0"/>
                <a:cs typeface="Times New Roman" panose="02020603050405020304" pitchFamily="18" charset="0"/>
              </a:rPr>
              <a:t>Všetko najlepšie!</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BlokTextu 5"/>
          <p:cNvSpPr txBox="1"/>
          <p:nvPr/>
        </p:nvSpPr>
        <p:spPr>
          <a:xfrm>
            <a:off x="6596606" y="376360"/>
            <a:ext cx="1801369" cy="276999"/>
          </a:xfrm>
          <a:prstGeom prst="rect">
            <a:avLst/>
          </a:prstGeom>
          <a:noFill/>
          <a:ln>
            <a:solidFill>
              <a:schemeClr val="accent1">
                <a:lumMod val="75000"/>
              </a:schemeClr>
            </a:solidFill>
          </a:ln>
        </p:spPr>
        <p:txBody>
          <a:bodyPr wrap="square" rtlCol="0">
            <a:spAutoFit/>
          </a:bodyPr>
          <a:lstStyle/>
          <a:p>
            <a:r>
              <a:rPr lang="sk-SK" sz="1200" dirty="0">
                <a:solidFill>
                  <a:schemeClr val="accent1">
                    <a:lumMod val="75000"/>
                  </a:schemeClr>
                </a:solidFill>
                <a:latin typeface="Ink Free" panose="03080402000500000000" pitchFamily="66" charset="0"/>
              </a:rPr>
              <a:t>Pre našich najmenších</a:t>
            </a:r>
          </a:p>
        </p:txBody>
      </p:sp>
      <p:pic>
        <p:nvPicPr>
          <p:cNvPr id="1026" name="Picture 2" descr="https://i.pinimg.com/564x/1d/50/f7/1d50f70742a260472048426ae2f8648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7779" y="4086868"/>
            <a:ext cx="2026617" cy="2540403"/>
          </a:xfrm>
          <a:prstGeom prst="rect">
            <a:avLst/>
          </a:prstGeom>
          <a:noFill/>
          <a:extLst>
            <a:ext uri="{909E8E84-426E-40DD-AFC4-6F175D3DCCD1}">
              <a14:hiddenFill xmlns:a14="http://schemas.microsoft.com/office/drawing/2010/main">
                <a:solidFill>
                  <a:srgbClr val="FFFFFF"/>
                </a:solidFill>
              </a14:hiddenFill>
            </a:ext>
          </a:extLst>
        </p:spPr>
      </p:pic>
      <p:sp>
        <p:nvSpPr>
          <p:cNvPr id="7" name="BlokTextu 6"/>
          <p:cNvSpPr txBox="1"/>
          <p:nvPr/>
        </p:nvSpPr>
        <p:spPr>
          <a:xfrm>
            <a:off x="7821280" y="3759937"/>
            <a:ext cx="1629855" cy="253916"/>
          </a:xfrm>
          <a:prstGeom prst="rect">
            <a:avLst/>
          </a:prstGeom>
          <a:noFill/>
        </p:spPr>
        <p:txBody>
          <a:bodyPr wrap="square" rtlCol="0">
            <a:spAutoFit/>
          </a:bodyPr>
          <a:lstStyle/>
          <a:p>
            <a:r>
              <a:rPr lang="sk-SK" sz="1050" dirty="0"/>
              <a:t>Ako uloví zajko rybku?</a:t>
            </a:r>
          </a:p>
        </p:txBody>
      </p:sp>
      <p:pic>
        <p:nvPicPr>
          <p:cNvPr id="1028" name="Picture 4" descr="https://smartkids.com.br/wp-content/uploads/2020/11/animais-domesticos-calcule-e-pint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741"/>
          <a:stretch/>
        </p:blipFill>
        <p:spPr bwMode="auto">
          <a:xfrm>
            <a:off x="7461845" y="999155"/>
            <a:ext cx="2218486" cy="2477473"/>
          </a:xfrm>
          <a:prstGeom prst="rect">
            <a:avLst/>
          </a:prstGeom>
          <a:noFill/>
          <a:extLst>
            <a:ext uri="{909E8E84-426E-40DD-AFC4-6F175D3DCCD1}">
              <a14:hiddenFill xmlns:a14="http://schemas.microsoft.com/office/drawing/2010/main">
                <a:solidFill>
                  <a:srgbClr val="FFFFFF"/>
                </a:solidFill>
              </a14:hiddenFill>
            </a:ext>
          </a:extLst>
        </p:spPr>
      </p:pic>
      <p:sp>
        <p:nvSpPr>
          <p:cNvPr id="8" name="BlokTextu 7"/>
          <p:cNvSpPr txBox="1"/>
          <p:nvPr/>
        </p:nvSpPr>
        <p:spPr>
          <a:xfrm>
            <a:off x="7103474" y="697183"/>
            <a:ext cx="2935227" cy="253916"/>
          </a:xfrm>
          <a:prstGeom prst="rect">
            <a:avLst/>
          </a:prstGeom>
          <a:noFill/>
        </p:spPr>
        <p:txBody>
          <a:bodyPr wrap="square" rtlCol="0">
            <a:spAutoFit/>
          </a:bodyPr>
          <a:lstStyle/>
          <a:p>
            <a:r>
              <a:rPr lang="sk-SK" sz="1050" dirty="0"/>
              <a:t>Vypočítaj a podľa výsledkov vyfarbi zvieratká </a:t>
            </a:r>
          </a:p>
        </p:txBody>
      </p:sp>
      <p:pic>
        <p:nvPicPr>
          <p:cNvPr id="1030" name="Picture 6" descr="https://www.msgalbaveho.sk/wp-content/uploads/2020/05/07-1.png"/>
          <p:cNvPicPr>
            <a:picLocks noChangeAspect="1" noChangeArrowheads="1"/>
          </p:cNvPicPr>
          <p:nvPr/>
        </p:nvPicPr>
        <p:blipFill rotWithShape="1">
          <a:blip r:embed="rId4">
            <a:extLst>
              <a:ext uri="{28A0092B-C50C-407E-A947-70E740481C1C}">
                <a14:useLocalDpi xmlns:a14="http://schemas.microsoft.com/office/drawing/2010/main" val="0"/>
              </a:ext>
            </a:extLst>
          </a:blip>
          <a:srcRect l="4494" t="11568" r="11114" b="3739"/>
          <a:stretch/>
        </p:blipFill>
        <p:spPr bwMode="auto">
          <a:xfrm>
            <a:off x="5128995" y="1100187"/>
            <a:ext cx="2133204" cy="2805884"/>
          </a:xfrm>
          <a:prstGeom prst="rect">
            <a:avLst/>
          </a:prstGeom>
          <a:noFill/>
          <a:extLst>
            <a:ext uri="{909E8E84-426E-40DD-AFC4-6F175D3DCCD1}">
              <a14:hiddenFill xmlns:a14="http://schemas.microsoft.com/office/drawing/2010/main">
                <a:solidFill>
                  <a:srgbClr val="FFFFFF"/>
                </a:solidFill>
              </a14:hiddenFill>
            </a:ext>
          </a:extLst>
        </p:spPr>
      </p:pic>
      <p:sp>
        <p:nvSpPr>
          <p:cNvPr id="9" name="BlokTextu 8"/>
          <p:cNvSpPr txBox="1"/>
          <p:nvPr/>
        </p:nvSpPr>
        <p:spPr>
          <a:xfrm>
            <a:off x="5540238" y="752695"/>
            <a:ext cx="1198890" cy="253916"/>
          </a:xfrm>
          <a:prstGeom prst="rect">
            <a:avLst/>
          </a:prstGeom>
          <a:noFill/>
        </p:spPr>
        <p:txBody>
          <a:bodyPr wrap="square" rtlCol="0">
            <a:spAutoFit/>
          </a:bodyPr>
          <a:lstStyle/>
          <a:p>
            <a:r>
              <a:rPr lang="sk-SK" sz="1050" dirty="0"/>
              <a:t>Nájdi 5 rozdielov</a:t>
            </a:r>
          </a:p>
        </p:txBody>
      </p:sp>
      <p:pic>
        <p:nvPicPr>
          <p:cNvPr id="1032" name="Picture 8" descr="https://www.supercoloring.com/sites/default/files/styles/coloring_full/public/cif/2015/03/heart-coloring-page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7089" y="4494321"/>
            <a:ext cx="2101877" cy="2120268"/>
          </a:xfrm>
          <a:prstGeom prst="rect">
            <a:avLst/>
          </a:prstGeom>
          <a:noFill/>
          <a:extLst>
            <a:ext uri="{909E8E84-426E-40DD-AFC4-6F175D3DCCD1}">
              <a14:hiddenFill xmlns:a14="http://schemas.microsoft.com/office/drawing/2010/main">
                <a:solidFill>
                  <a:srgbClr val="FFFFFF"/>
                </a:solidFill>
              </a14:hiddenFill>
            </a:ext>
          </a:extLst>
        </p:spPr>
      </p:pic>
      <p:sp>
        <p:nvSpPr>
          <p:cNvPr id="10" name="BlokTextu 9"/>
          <p:cNvSpPr txBox="1"/>
          <p:nvPr/>
        </p:nvSpPr>
        <p:spPr>
          <a:xfrm>
            <a:off x="5514386" y="4134174"/>
            <a:ext cx="1250593" cy="253916"/>
          </a:xfrm>
          <a:prstGeom prst="rect">
            <a:avLst/>
          </a:prstGeom>
          <a:noFill/>
        </p:spPr>
        <p:txBody>
          <a:bodyPr wrap="square" rtlCol="0">
            <a:spAutoFit/>
          </a:bodyPr>
          <a:lstStyle/>
          <a:p>
            <a:r>
              <a:rPr lang="sk-SK" sz="1050" dirty="0"/>
              <a:t>Vyfarbi obrázok</a:t>
            </a:r>
          </a:p>
        </p:txBody>
      </p:sp>
    </p:spTree>
    <p:extLst>
      <p:ext uri="{BB962C8B-B14F-4D97-AF65-F5344CB8AC3E}">
        <p14:creationId xmlns:p14="http://schemas.microsoft.com/office/powerpoint/2010/main" val="41748761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455165" y="84334"/>
            <a:ext cx="1280160" cy="230832"/>
          </a:xfrm>
          <a:prstGeom prst="rect">
            <a:avLst/>
          </a:prstGeom>
          <a:noFill/>
        </p:spPr>
        <p:txBody>
          <a:bodyPr wrap="square" rtlCol="0">
            <a:spAutoFit/>
          </a:bodyPr>
          <a:lstStyle/>
          <a:p>
            <a:r>
              <a:rPr lang="sk-SK" sz="900" dirty="0"/>
              <a:t>- 18 -</a:t>
            </a:r>
          </a:p>
        </p:txBody>
      </p:sp>
      <p:sp>
        <p:nvSpPr>
          <p:cNvPr id="3" name="BlokTextu 2"/>
          <p:cNvSpPr txBox="1"/>
          <p:nvPr/>
        </p:nvSpPr>
        <p:spPr>
          <a:xfrm>
            <a:off x="7077457" y="88862"/>
            <a:ext cx="1207008" cy="230832"/>
          </a:xfrm>
          <a:prstGeom prst="rect">
            <a:avLst/>
          </a:prstGeom>
          <a:noFill/>
        </p:spPr>
        <p:txBody>
          <a:bodyPr wrap="square" rtlCol="0">
            <a:spAutoFit/>
          </a:bodyPr>
          <a:lstStyle/>
          <a:p>
            <a:r>
              <a:rPr lang="sk-SK" sz="900" dirty="0"/>
              <a:t>- 3 -</a:t>
            </a:r>
          </a:p>
        </p:txBody>
      </p:sp>
      <p:sp>
        <p:nvSpPr>
          <p:cNvPr id="4" name="Obdĺžnik 3"/>
          <p:cNvSpPr/>
          <p:nvPr/>
        </p:nvSpPr>
        <p:spPr>
          <a:xfrm>
            <a:off x="4657343" y="387780"/>
            <a:ext cx="5206673" cy="5051896"/>
          </a:xfrm>
          <a:prstGeom prst="rect">
            <a:avLst/>
          </a:prstGeom>
        </p:spPr>
        <p:txBody>
          <a:bodyPr wrap="square">
            <a:spAutoFit/>
          </a:bodyPr>
          <a:lstStyle/>
          <a:p>
            <a:pPr marL="457211" algn="just">
              <a:lnSpc>
                <a:spcPct val="115000"/>
              </a:lnSpc>
            </a:pPr>
            <a:r>
              <a:rPr lang="sk-SK" sz="11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sk-SK" sz="105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Súčasnosť školy</a:t>
            </a:r>
          </a:p>
          <a:p>
            <a:pPr marL="457211" algn="just">
              <a:lnSpc>
                <a:spcPct val="115000"/>
              </a:lnSpc>
            </a:pPr>
            <a:endParaRPr lang="sk-SK"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457211" algn="just">
              <a:lnSpc>
                <a:spcPct val="115000"/>
              </a:lnSpc>
            </a:pPr>
            <a:r>
              <a:rPr lang="sk-SK"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V týchto dňoch si Základná škola sídliaca na Komenského ulici v Medzilaborciach pripomína 60. výročie svojho vzniku. Počas toho obdobia ju navštevovalo mnoho žiakov, ktorí v nej  získali kvalitné vzdelanie a ako bonus niečo navyše - škola vložila svojim žiakom do sŕdc aj veľa dobrého.  Šesť dekád existencie školy sa nezmazateľne zapísalo do histórie nášho mesta. Súčasná doba kladie na školu zvýšené nároky. Jedna školská reforma strieda druhú, neustála byrokracia, ekonomická a </a:t>
            </a:r>
            <a:r>
              <a:rPr lang="sk-SK" sz="1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pandemická</a:t>
            </a: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kríza a to všetko podčiarknuté neutešenou demografickou situáciou – veru, v takomto nekreatívnom prostredí zvládame so cťou robiť kreatívnu prácu. </a:t>
            </a:r>
            <a:endParaRPr lang="sk-SK" sz="1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457211" algn="just">
              <a:lnSpc>
                <a:spcPct val="115000"/>
              </a:lnSpc>
            </a:pP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V školskej i mimoškolskej práci neustále napredujeme. Môžeme sa pochváliť početnými umiestneniami v obvodných a krajských kolách súťaží a olympiád. Zapájame sa do mnohých vedomostných a záujmovo-umeleckých súťaží. A sme úspešní. V celoslovenskej súťaži Hovorme o jedle sme viackrát získali prvé miesto. Sme hrdí na to, že sme boli trikrát v RTVS, kde sme reprezentovali nielen školu, ale aj náš región. Vo voľnom čase žiaci navštevujú rôzne krúžky, ktoré pracujú na škole pod odborným vedením učiteľov. Organizujeme množstvo  akcií a podujatí: pasovačku prvákov, karneval, vianočné pastorále, Mikuláš, Milionár, environmentálne i športové súťaže, spoločenské tance,  stanovanie pod hviezdnou oblohou, letnú školu angličtiny atď. Veľkej obľube rodičovskej verejnosti sa tešia naše kultúrne programy. Máme vlastné rozhlasové vysielanie, školské divadlo a časopis. A je toho ešte omnoho viac.  </a:t>
            </a:r>
            <a:endParaRPr lang="sk-SK" sz="1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457211" algn="just">
              <a:lnSpc>
                <a:spcPct val="115000"/>
              </a:lnSpc>
              <a:spcAft>
                <a:spcPts val="1001"/>
              </a:spcAft>
            </a:pP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V tejto škole je ukrytých toľko životných príbehov, udalostí, zážitkov a spomienok, že si to ani nedokážeme predstaviť. Toľko detského smiechu, veselého džavotu v triedach a chodbách tejto budovy! Toľko vypísanej kriedy, atramentu a pier, dychtivé tváre detí, ktoré chcú vedieť viac, ale i slzičky sklamania zo zlej známky... </a:t>
            </a:r>
          </a:p>
          <a:p>
            <a:pPr marL="457211" algn="just">
              <a:lnSpc>
                <a:spcPct val="115000"/>
              </a:lnSpc>
              <a:spcAft>
                <a:spcPts val="1001"/>
              </a:spcAft>
            </a:pP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 na to všetko v učiteľskej zborovni symbolicky dozerá busta velikána pedagogiky, meno ktorého nesie naša škola. Ján </a:t>
            </a:r>
            <a:r>
              <a:rPr lang="sk-SK" sz="1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Ámos</a:t>
            </a:r>
            <a:r>
              <a:rPr lang="sk-SK" sz="1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Komenský sa tvári prísne, ale spokojne. </a:t>
            </a:r>
            <a:endParaRPr lang="sk-SK" sz="1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5" name="Obrázok 4"/>
          <p:cNvPicPr>
            <a:picLocks noChangeAspect="1"/>
          </p:cNvPicPr>
          <p:nvPr/>
        </p:nvPicPr>
        <p:blipFill rotWithShape="1">
          <a:blip r:embed="rId2"/>
          <a:srcRect l="30571" t="4680" r="32949" b="19543"/>
          <a:stretch/>
        </p:blipFill>
        <p:spPr>
          <a:xfrm>
            <a:off x="8571403" y="5466312"/>
            <a:ext cx="1148931" cy="1343297"/>
          </a:xfrm>
          <a:prstGeom prst="rect">
            <a:avLst/>
          </a:prstGeom>
        </p:spPr>
      </p:pic>
      <p:pic>
        <p:nvPicPr>
          <p:cNvPr id="6" name="Obrázok 5"/>
          <p:cNvPicPr>
            <a:picLocks noChangeAspect="1"/>
          </p:cNvPicPr>
          <p:nvPr/>
        </p:nvPicPr>
        <p:blipFill>
          <a:blip r:embed="rId3"/>
          <a:stretch>
            <a:fillRect/>
          </a:stretch>
        </p:blipFill>
        <p:spPr>
          <a:xfrm>
            <a:off x="5423772" y="5745502"/>
            <a:ext cx="3147631" cy="900290"/>
          </a:xfrm>
          <a:prstGeom prst="rect">
            <a:avLst/>
          </a:prstGeom>
        </p:spPr>
      </p:pic>
      <p:sp>
        <p:nvSpPr>
          <p:cNvPr id="7" name="BlokTextu 6"/>
          <p:cNvSpPr txBox="1"/>
          <p:nvPr/>
        </p:nvSpPr>
        <p:spPr>
          <a:xfrm>
            <a:off x="1984821" y="411235"/>
            <a:ext cx="1773936" cy="253916"/>
          </a:xfrm>
          <a:prstGeom prst="rect">
            <a:avLst/>
          </a:prstGeom>
          <a:noFill/>
        </p:spPr>
        <p:txBody>
          <a:bodyPr wrap="square" rtlCol="0">
            <a:spAutoFit/>
          </a:bodyPr>
          <a:lstStyle/>
          <a:p>
            <a:r>
              <a:rPr lang="sk-SK" sz="1050" b="1" dirty="0">
                <a:latin typeface="Ink Free" panose="03080402000500000000" pitchFamily="66" charset="0"/>
              </a:rPr>
              <a:t>Vtipy zo školských lavíc</a:t>
            </a:r>
          </a:p>
        </p:txBody>
      </p:sp>
      <p:sp>
        <p:nvSpPr>
          <p:cNvPr id="8" name="BlokTextu 7"/>
          <p:cNvSpPr txBox="1"/>
          <p:nvPr/>
        </p:nvSpPr>
        <p:spPr>
          <a:xfrm>
            <a:off x="2553701" y="931910"/>
            <a:ext cx="2178890" cy="507831"/>
          </a:xfrm>
          <a:prstGeom prst="rect">
            <a:avLst/>
          </a:prstGeom>
          <a:noFill/>
          <a:ln>
            <a:noFill/>
          </a:ln>
        </p:spPr>
        <p:txBody>
          <a:bodyPr wrap="square" rtlCol="0">
            <a:spAutoFit/>
          </a:bodyPr>
          <a:lstStyle/>
          <a:p>
            <a:pPr algn="just"/>
            <a:r>
              <a:rPr lang="sk-SK" sz="900" dirty="0"/>
              <a:t>Na hodine slovenčiny chváli učiteľka žiaka:</a:t>
            </a:r>
          </a:p>
          <a:p>
            <a:pPr algn="just"/>
            <a:r>
              <a:rPr lang="sk-SK" sz="900" dirty="0"/>
              <a:t>-Výborne, Janko, urobil si len dve chyby.</a:t>
            </a:r>
          </a:p>
          <a:p>
            <a:pPr algn="just"/>
            <a:r>
              <a:rPr lang="sk-SK" sz="900" dirty="0"/>
              <a:t>- A teraz pekne napíšeme druhé slovo.</a:t>
            </a:r>
          </a:p>
        </p:txBody>
      </p:sp>
      <p:sp>
        <p:nvSpPr>
          <p:cNvPr id="9" name="BlokTextu 8"/>
          <p:cNvSpPr txBox="1"/>
          <p:nvPr/>
        </p:nvSpPr>
        <p:spPr>
          <a:xfrm>
            <a:off x="0" y="771455"/>
            <a:ext cx="2609088" cy="369332"/>
          </a:xfrm>
          <a:prstGeom prst="rect">
            <a:avLst/>
          </a:prstGeom>
          <a:noFill/>
          <a:ln>
            <a:noFill/>
          </a:ln>
        </p:spPr>
        <p:txBody>
          <a:bodyPr wrap="square" rtlCol="0">
            <a:spAutoFit/>
          </a:bodyPr>
          <a:lstStyle/>
          <a:p>
            <a:r>
              <a:rPr lang="sk-SK" sz="900" dirty="0"/>
              <a:t>Pani učiteľka: „ </a:t>
            </a:r>
            <a:r>
              <a:rPr lang="sk-SK" sz="900" dirty="0" err="1"/>
              <a:t>Moricko</a:t>
            </a:r>
            <a:r>
              <a:rPr lang="sk-SK" sz="900" dirty="0"/>
              <a:t>, kde máš žiacku knižku?“</a:t>
            </a:r>
          </a:p>
          <a:p>
            <a:r>
              <a:rPr lang="sk-SK" sz="900" dirty="0" err="1"/>
              <a:t>Moricko</a:t>
            </a:r>
            <a:r>
              <a:rPr lang="sk-SK" sz="900" dirty="0"/>
              <a:t>: „Dal som ju Katke, aby vystrašila rodičov.“</a:t>
            </a:r>
          </a:p>
        </p:txBody>
      </p:sp>
      <p:sp>
        <p:nvSpPr>
          <p:cNvPr id="10" name="BlokTextu 9"/>
          <p:cNvSpPr txBox="1"/>
          <p:nvPr/>
        </p:nvSpPr>
        <p:spPr>
          <a:xfrm>
            <a:off x="-35052" y="1432231"/>
            <a:ext cx="2679191" cy="646331"/>
          </a:xfrm>
          <a:prstGeom prst="rect">
            <a:avLst/>
          </a:prstGeom>
          <a:noFill/>
          <a:ln>
            <a:noFill/>
          </a:ln>
        </p:spPr>
        <p:txBody>
          <a:bodyPr wrap="square" rtlCol="0">
            <a:spAutoFit/>
          </a:bodyPr>
          <a:lstStyle/>
          <a:p>
            <a:r>
              <a:rPr lang="sk-SK" sz="900" dirty="0"/>
              <a:t>Učiteľka hovorí Jožkovi, aby vyskloňoval slovo </a:t>
            </a:r>
            <a:r>
              <a:rPr lang="sk-SK" sz="900" i="1" dirty="0"/>
              <a:t>žemľa</a:t>
            </a:r>
            <a:r>
              <a:rPr lang="sk-SK" sz="900" dirty="0"/>
              <a:t>.</a:t>
            </a:r>
          </a:p>
          <a:p>
            <a:r>
              <a:rPr lang="sk-SK" sz="900" dirty="0"/>
              <a:t>Jožko skloňuje:     kto? čo? - žemľa</a:t>
            </a:r>
          </a:p>
          <a:p>
            <a:r>
              <a:rPr lang="sk-SK" sz="900" dirty="0"/>
              <a:t>                               s kým? s čím? -  so salámou</a:t>
            </a:r>
          </a:p>
          <a:p>
            <a:r>
              <a:rPr lang="sk-SK" sz="900" dirty="0"/>
              <a:t>                               komu? čomu?  -  mne</a:t>
            </a:r>
          </a:p>
        </p:txBody>
      </p:sp>
      <p:sp>
        <p:nvSpPr>
          <p:cNvPr id="11" name="BlokTextu 10"/>
          <p:cNvSpPr txBox="1"/>
          <p:nvPr/>
        </p:nvSpPr>
        <p:spPr>
          <a:xfrm>
            <a:off x="-35052" y="2738768"/>
            <a:ext cx="2496311" cy="369332"/>
          </a:xfrm>
          <a:prstGeom prst="rect">
            <a:avLst/>
          </a:prstGeom>
          <a:noFill/>
          <a:ln>
            <a:noFill/>
          </a:ln>
        </p:spPr>
        <p:txBody>
          <a:bodyPr wrap="square" rtlCol="0">
            <a:spAutoFit/>
          </a:bodyPr>
          <a:lstStyle/>
          <a:p>
            <a:pPr marL="285757" indent="-285757">
              <a:buFontTx/>
              <a:buChar char="-"/>
            </a:pPr>
            <a:r>
              <a:rPr lang="sk-SK" sz="900" dirty="0"/>
              <a:t>Prečo môj syn dostal zo zemepisu pätorku?</a:t>
            </a:r>
          </a:p>
          <a:p>
            <a:pPr marL="285757" indent="-285757">
              <a:buFontTx/>
              <a:buChar char="-"/>
            </a:pPr>
            <a:r>
              <a:rPr lang="sk-SK" sz="900" dirty="0"/>
              <a:t>Lebo hľadal Rimavskú Sobotu v kalendári.</a:t>
            </a:r>
          </a:p>
        </p:txBody>
      </p:sp>
      <p:sp>
        <p:nvSpPr>
          <p:cNvPr id="12" name="BlokTextu 11"/>
          <p:cNvSpPr txBox="1"/>
          <p:nvPr/>
        </p:nvSpPr>
        <p:spPr>
          <a:xfrm>
            <a:off x="1963960" y="2150614"/>
            <a:ext cx="2693383" cy="507831"/>
          </a:xfrm>
          <a:prstGeom prst="rect">
            <a:avLst/>
          </a:prstGeom>
          <a:noFill/>
          <a:ln>
            <a:noFill/>
          </a:ln>
        </p:spPr>
        <p:txBody>
          <a:bodyPr wrap="square" rtlCol="0">
            <a:spAutoFit/>
          </a:bodyPr>
          <a:lstStyle/>
          <a:p>
            <a:pPr algn="just"/>
            <a:r>
              <a:rPr lang="sk-SK" sz="900" dirty="0"/>
              <a:t>Teta sa pýta malého Jakuba: „Ako sa ti páči v škole?“</a:t>
            </a:r>
          </a:p>
          <a:p>
            <a:pPr algn="just"/>
            <a:r>
              <a:rPr lang="sk-SK" sz="900" dirty="0"/>
              <a:t>„Vôbec sa mi tam nepáči, lebo úlohy riešime my a výplatu dostáva pani učiteľka!“</a:t>
            </a:r>
          </a:p>
        </p:txBody>
      </p:sp>
      <p:sp>
        <p:nvSpPr>
          <p:cNvPr id="13" name="BlokTextu 12"/>
          <p:cNvSpPr txBox="1"/>
          <p:nvPr/>
        </p:nvSpPr>
        <p:spPr>
          <a:xfrm>
            <a:off x="47628" y="3424300"/>
            <a:ext cx="2971801" cy="646331"/>
          </a:xfrm>
          <a:prstGeom prst="rect">
            <a:avLst/>
          </a:prstGeom>
          <a:noFill/>
          <a:ln>
            <a:noFill/>
          </a:ln>
        </p:spPr>
        <p:txBody>
          <a:bodyPr wrap="square" rtlCol="0">
            <a:spAutoFit/>
          </a:bodyPr>
          <a:lstStyle/>
          <a:p>
            <a:r>
              <a:rPr lang="sk-SK" sz="900" dirty="0"/>
              <a:t>Klopanie na nebeskú bránu.</a:t>
            </a:r>
          </a:p>
          <a:p>
            <a:r>
              <a:rPr lang="sk-SK" sz="900" dirty="0"/>
              <a:t> Svätý Peter zakričí: „Čo je?“</a:t>
            </a:r>
          </a:p>
          <a:p>
            <a:r>
              <a:rPr lang="sk-SK" sz="900" dirty="0"/>
              <a:t>Nato sa ozve: „Nehovorí sa  čo je, ale kto je!“</a:t>
            </a:r>
          </a:p>
          <a:p>
            <a:r>
              <a:rPr lang="sk-SK" sz="900" dirty="0"/>
              <a:t>Svätý Peter si povzdychne: „Bože, zase učiteľka!“</a:t>
            </a:r>
          </a:p>
        </p:txBody>
      </p:sp>
      <p:sp>
        <p:nvSpPr>
          <p:cNvPr id="14" name="Obdĺžnik 13"/>
          <p:cNvSpPr/>
          <p:nvPr/>
        </p:nvSpPr>
        <p:spPr>
          <a:xfrm>
            <a:off x="47628" y="4490684"/>
            <a:ext cx="3048000" cy="784830"/>
          </a:xfrm>
          <a:prstGeom prst="rect">
            <a:avLst/>
          </a:prstGeom>
          <a:ln>
            <a:noFill/>
          </a:ln>
        </p:spPr>
        <p:txBody>
          <a:bodyPr wrap="square">
            <a:spAutoFit/>
          </a:bodyPr>
          <a:lstStyle/>
          <a:p>
            <a:r>
              <a:rPr lang="sk-SK" sz="900" dirty="0">
                <a:solidFill>
                  <a:srgbClr val="333333"/>
                </a:solidFill>
              </a:rPr>
              <a:t>Príde Janko zo školy a vraví mame:</a:t>
            </a:r>
            <a:r>
              <a:rPr lang="sk-SK" sz="900" dirty="0"/>
              <a:t/>
            </a:r>
            <a:br>
              <a:rPr lang="sk-SK" sz="900" dirty="0"/>
            </a:br>
            <a:r>
              <a:rPr lang="sk-SK" sz="900" dirty="0">
                <a:solidFill>
                  <a:srgbClr val="333333"/>
                </a:solidFill>
              </a:rPr>
              <a:t>- Dostal som dve jednotky a jednu poznámku.</a:t>
            </a:r>
            <a:r>
              <a:rPr lang="sk-SK" sz="900" dirty="0"/>
              <a:t/>
            </a:r>
            <a:br>
              <a:rPr lang="sk-SK" sz="900" dirty="0"/>
            </a:br>
            <a:r>
              <a:rPr lang="sk-SK" sz="900" dirty="0">
                <a:solidFill>
                  <a:srgbClr val="333333"/>
                </a:solidFill>
              </a:rPr>
              <a:t>- A za čo tú poznámku? - opýtala sa mama.</a:t>
            </a:r>
            <a:r>
              <a:rPr lang="sk-SK" sz="900" dirty="0"/>
              <a:t/>
            </a:r>
            <a:br>
              <a:rPr lang="sk-SK" sz="900" dirty="0"/>
            </a:br>
            <a:r>
              <a:rPr lang="sk-SK" sz="900" dirty="0">
                <a:solidFill>
                  <a:srgbClr val="333333"/>
                </a:solidFill>
              </a:rPr>
              <a:t>Janko odpovedá: </a:t>
            </a:r>
          </a:p>
          <a:p>
            <a:r>
              <a:rPr lang="sk-SK" sz="900" dirty="0">
                <a:solidFill>
                  <a:srgbClr val="333333"/>
                </a:solidFill>
              </a:rPr>
              <a:t>- Lebo som si prepísal dve päťky na dve jednotky.</a:t>
            </a:r>
            <a:endParaRPr lang="sk-SK" sz="900" dirty="0"/>
          </a:p>
        </p:txBody>
      </p:sp>
      <p:sp>
        <p:nvSpPr>
          <p:cNvPr id="15" name="Obdĺžnik 14"/>
          <p:cNvSpPr/>
          <p:nvPr/>
        </p:nvSpPr>
        <p:spPr>
          <a:xfrm>
            <a:off x="779722" y="5324304"/>
            <a:ext cx="4005072" cy="507831"/>
          </a:xfrm>
          <a:prstGeom prst="rect">
            <a:avLst/>
          </a:prstGeom>
          <a:ln>
            <a:noFill/>
          </a:ln>
        </p:spPr>
        <p:txBody>
          <a:bodyPr wrap="square">
            <a:spAutoFit/>
          </a:bodyPr>
          <a:lstStyle/>
          <a:p>
            <a:r>
              <a:rPr lang="sk-SK" sz="900" dirty="0">
                <a:solidFill>
                  <a:srgbClr val="333333"/>
                </a:solidFill>
              </a:rPr>
              <a:t>Učiteľka sa pýta:</a:t>
            </a:r>
            <a:r>
              <a:rPr lang="sk-SK" sz="900" dirty="0"/>
              <a:t/>
            </a:r>
            <a:br>
              <a:rPr lang="sk-SK" sz="900" dirty="0"/>
            </a:br>
            <a:r>
              <a:rPr lang="sk-SK" sz="900" dirty="0">
                <a:solidFill>
                  <a:srgbClr val="333333"/>
                </a:solidFill>
              </a:rPr>
              <a:t>- Deti brali sme časovanie slovies. Budem sa vydávať. Aký je to čas?</a:t>
            </a:r>
            <a:r>
              <a:rPr lang="sk-SK" sz="900" dirty="0"/>
              <a:t/>
            </a:r>
            <a:br>
              <a:rPr lang="sk-SK" sz="900" dirty="0"/>
            </a:br>
            <a:r>
              <a:rPr lang="sk-SK" sz="900" dirty="0">
                <a:solidFill>
                  <a:srgbClr val="333333"/>
                </a:solidFill>
              </a:rPr>
              <a:t>Jožko odpovedá: - Najvyšší!!!</a:t>
            </a:r>
            <a:endParaRPr lang="sk-SK" sz="900" dirty="0"/>
          </a:p>
        </p:txBody>
      </p:sp>
      <p:sp>
        <p:nvSpPr>
          <p:cNvPr id="16" name="Obdĺžnik 15"/>
          <p:cNvSpPr/>
          <p:nvPr/>
        </p:nvSpPr>
        <p:spPr>
          <a:xfrm>
            <a:off x="67821" y="6191492"/>
            <a:ext cx="2931414" cy="507831"/>
          </a:xfrm>
          <a:prstGeom prst="rect">
            <a:avLst/>
          </a:prstGeom>
          <a:ln>
            <a:noFill/>
          </a:ln>
        </p:spPr>
        <p:txBody>
          <a:bodyPr wrap="square">
            <a:spAutoFit/>
          </a:bodyPr>
          <a:lstStyle/>
          <a:p>
            <a:r>
              <a:rPr lang="sk-SK" sz="900" dirty="0">
                <a:solidFill>
                  <a:srgbClr val="333333"/>
                </a:solidFill>
                <a:latin typeface="Calibri" panose="020F0502020204030204" pitchFamily="34" charset="0"/>
                <a:cs typeface="Calibri" panose="020F0502020204030204" pitchFamily="34" charset="0"/>
              </a:rPr>
              <a:t>Učiteľka skúša žiaka:</a:t>
            </a:r>
            <a:br>
              <a:rPr lang="sk-SK" sz="900" dirty="0">
                <a:solidFill>
                  <a:srgbClr val="333333"/>
                </a:solidFill>
                <a:latin typeface="Calibri" panose="020F0502020204030204" pitchFamily="34" charset="0"/>
                <a:cs typeface="Calibri" panose="020F0502020204030204" pitchFamily="34" charset="0"/>
              </a:rPr>
            </a:br>
            <a:r>
              <a:rPr lang="sk-SK" sz="900" dirty="0">
                <a:solidFill>
                  <a:srgbClr val="333333"/>
                </a:solidFill>
                <a:latin typeface="Calibri" panose="020F0502020204030204" pitchFamily="34" charset="0"/>
                <a:cs typeface="Calibri" panose="020F0502020204030204" pitchFamily="34" charset="0"/>
              </a:rPr>
              <a:t>- Podľa čoho usudzuješ, že slovenčina je materinský jazyk?</a:t>
            </a:r>
            <a:br>
              <a:rPr lang="sk-SK" sz="900" dirty="0">
                <a:solidFill>
                  <a:srgbClr val="333333"/>
                </a:solidFill>
                <a:latin typeface="Calibri" panose="020F0502020204030204" pitchFamily="34" charset="0"/>
                <a:cs typeface="Calibri" panose="020F0502020204030204" pitchFamily="34" charset="0"/>
              </a:rPr>
            </a:br>
            <a:r>
              <a:rPr lang="sk-SK" sz="900" dirty="0">
                <a:solidFill>
                  <a:srgbClr val="333333"/>
                </a:solidFill>
                <a:latin typeface="Calibri" panose="020F0502020204030204" pitchFamily="34" charset="0"/>
                <a:cs typeface="Calibri" panose="020F0502020204030204" pitchFamily="34" charset="0"/>
              </a:rPr>
              <a:t>- Lebo môj ocko sa málokedy dostane k slovu</a:t>
            </a:r>
            <a:r>
              <a:rPr lang="sk-SK" sz="900" dirty="0">
                <a:solidFill>
                  <a:srgbClr val="333333"/>
                </a:solidFill>
                <a:latin typeface="Roboto Condensed"/>
              </a:rPr>
              <a:t>...</a:t>
            </a:r>
            <a:endParaRPr lang="sk-SK" sz="900" dirty="0"/>
          </a:p>
        </p:txBody>
      </p:sp>
      <p:sp>
        <p:nvSpPr>
          <p:cNvPr id="17" name="Obdĺžnik 16"/>
          <p:cNvSpPr/>
          <p:nvPr/>
        </p:nvSpPr>
        <p:spPr>
          <a:xfrm>
            <a:off x="2471363" y="3127266"/>
            <a:ext cx="2313431" cy="793229"/>
          </a:xfrm>
          <a:prstGeom prst="rect">
            <a:avLst/>
          </a:prstGeom>
          <a:ln>
            <a:noFill/>
          </a:ln>
        </p:spPr>
        <p:txBody>
          <a:bodyPr wrap="square">
            <a:spAutoFit/>
          </a:bodyPr>
          <a:lstStyle/>
          <a:p>
            <a:r>
              <a:rPr lang="sk-SK" sz="900" dirty="0">
                <a:solidFill>
                  <a:srgbClr val="333333"/>
                </a:solidFill>
              </a:rPr>
              <a:t>Malý prváčik hovorí:</a:t>
            </a:r>
            <a:r>
              <a:rPr lang="sk-SK" sz="900" dirty="0"/>
              <a:t/>
            </a:r>
            <a:br>
              <a:rPr lang="sk-SK" sz="900" dirty="0"/>
            </a:br>
            <a:r>
              <a:rPr lang="sk-SK" sz="900" dirty="0">
                <a:solidFill>
                  <a:srgbClr val="333333"/>
                </a:solidFill>
              </a:rPr>
              <a:t>- A do školy ma už viacej neposielajte!</a:t>
            </a:r>
            <a:r>
              <a:rPr lang="sk-SK" sz="900" dirty="0"/>
              <a:t/>
            </a:r>
            <a:br>
              <a:rPr lang="sk-SK" sz="900" dirty="0"/>
            </a:br>
            <a:r>
              <a:rPr lang="sk-SK" sz="900" dirty="0">
                <a:solidFill>
                  <a:srgbClr val="333333"/>
                </a:solidFill>
              </a:rPr>
              <a:t>- Prečo, Janko?</a:t>
            </a:r>
            <a:r>
              <a:rPr lang="sk-SK" sz="900" dirty="0"/>
              <a:t/>
            </a:r>
            <a:br>
              <a:rPr lang="sk-SK" sz="900" dirty="0"/>
            </a:br>
            <a:r>
              <a:rPr lang="sk-SK" sz="900" dirty="0">
                <a:solidFill>
                  <a:srgbClr val="333333"/>
                </a:solidFill>
              </a:rPr>
              <a:t>- Neviem ani čítať, ani písať a neviem, prečo</a:t>
            </a:r>
          </a:p>
          <a:p>
            <a:r>
              <a:rPr lang="sk-SK" sz="900" dirty="0">
                <a:solidFill>
                  <a:srgbClr val="333333"/>
                </a:solidFill>
              </a:rPr>
              <a:t> mi zakazujú ešte aj hovoriť.</a:t>
            </a:r>
            <a:endParaRPr lang="sk-SK" sz="900" dirty="0"/>
          </a:p>
        </p:txBody>
      </p:sp>
      <p:sp>
        <p:nvSpPr>
          <p:cNvPr id="18" name="Obdĺžnik 17"/>
          <p:cNvSpPr/>
          <p:nvPr/>
        </p:nvSpPr>
        <p:spPr>
          <a:xfrm>
            <a:off x="2466094" y="4224032"/>
            <a:ext cx="2278856" cy="507831"/>
          </a:xfrm>
          <a:prstGeom prst="rect">
            <a:avLst/>
          </a:prstGeom>
          <a:ln>
            <a:noFill/>
          </a:ln>
        </p:spPr>
        <p:txBody>
          <a:bodyPr wrap="square">
            <a:spAutoFit/>
          </a:bodyPr>
          <a:lstStyle/>
          <a:p>
            <a:r>
              <a:rPr lang="sk-SK" sz="900" dirty="0">
                <a:solidFill>
                  <a:srgbClr val="333333"/>
                </a:solidFill>
                <a:latin typeface="Calibri" panose="020F0502020204030204" pitchFamily="34" charset="0"/>
                <a:cs typeface="Calibri" panose="020F0502020204030204" pitchFamily="34" charset="0"/>
              </a:rPr>
              <a:t>Pani učiteľka sa pýta Jožka:</a:t>
            </a:r>
            <a:br>
              <a:rPr lang="sk-SK" sz="900" dirty="0">
                <a:solidFill>
                  <a:srgbClr val="333333"/>
                </a:solidFill>
                <a:latin typeface="Calibri" panose="020F0502020204030204" pitchFamily="34" charset="0"/>
                <a:cs typeface="Calibri" panose="020F0502020204030204" pitchFamily="34" charset="0"/>
              </a:rPr>
            </a:br>
            <a:r>
              <a:rPr lang="sk-SK" sz="900" dirty="0">
                <a:solidFill>
                  <a:srgbClr val="333333"/>
                </a:solidFill>
                <a:latin typeface="Calibri" panose="020F0502020204030204" pitchFamily="34" charset="0"/>
                <a:cs typeface="Calibri" panose="020F0502020204030204" pitchFamily="34" charset="0"/>
              </a:rPr>
              <a:t>- Aké máte doma zvieratá?</a:t>
            </a:r>
            <a:br>
              <a:rPr lang="sk-SK" sz="900" dirty="0">
                <a:solidFill>
                  <a:srgbClr val="333333"/>
                </a:solidFill>
                <a:latin typeface="Calibri" panose="020F0502020204030204" pitchFamily="34" charset="0"/>
                <a:cs typeface="Calibri" panose="020F0502020204030204" pitchFamily="34" charset="0"/>
              </a:rPr>
            </a:br>
            <a:r>
              <a:rPr lang="sk-SK" sz="900" dirty="0">
                <a:solidFill>
                  <a:srgbClr val="333333"/>
                </a:solidFill>
                <a:latin typeface="Calibri" panose="020F0502020204030204" pitchFamily="34" charset="0"/>
                <a:cs typeface="Calibri" panose="020F0502020204030204" pitchFamily="34" charset="0"/>
              </a:rPr>
              <a:t>- Doma máme psa, mačku a mrazené kurča.</a:t>
            </a:r>
            <a:endParaRPr lang="sk-SK" sz="900" dirty="0">
              <a:latin typeface="Calibri" panose="020F0502020204030204" pitchFamily="34" charset="0"/>
              <a:cs typeface="Calibri" panose="020F0502020204030204" pitchFamily="34" charset="0"/>
            </a:endParaRPr>
          </a:p>
        </p:txBody>
      </p:sp>
      <p:sp>
        <p:nvSpPr>
          <p:cNvPr id="19" name="Obdĺžnik 18"/>
          <p:cNvSpPr/>
          <p:nvPr/>
        </p:nvSpPr>
        <p:spPr>
          <a:xfrm>
            <a:off x="2684101" y="5899943"/>
            <a:ext cx="2073116" cy="400110"/>
          </a:xfrm>
          <a:prstGeom prst="rect">
            <a:avLst/>
          </a:prstGeom>
          <a:ln>
            <a:noFill/>
          </a:ln>
        </p:spPr>
        <p:txBody>
          <a:bodyPr wrap="square">
            <a:spAutoFit/>
          </a:bodyPr>
          <a:lstStyle/>
          <a:p>
            <a:r>
              <a:rPr lang="sk-SK" sz="1100" dirty="0">
                <a:solidFill>
                  <a:srgbClr val="333333"/>
                </a:solidFill>
              </a:rPr>
              <a:t>-</a:t>
            </a:r>
            <a:r>
              <a:rPr lang="sk-SK" sz="900" dirty="0">
                <a:solidFill>
                  <a:srgbClr val="333333"/>
                </a:solidFill>
              </a:rPr>
              <a:t>Učiteľka : „Ako sa volal Pribinov syn?“</a:t>
            </a:r>
            <a:r>
              <a:rPr lang="sk-SK" sz="900" dirty="0"/>
              <a:t/>
            </a:r>
            <a:br>
              <a:rPr lang="sk-SK" sz="900" dirty="0"/>
            </a:br>
            <a:r>
              <a:rPr lang="sk-SK" sz="900" dirty="0">
                <a:solidFill>
                  <a:srgbClr val="333333"/>
                </a:solidFill>
              </a:rPr>
              <a:t>- Odpoveď: „</a:t>
            </a:r>
            <a:r>
              <a:rPr lang="sk-SK" sz="900" dirty="0" err="1">
                <a:solidFill>
                  <a:srgbClr val="333333"/>
                </a:solidFill>
              </a:rPr>
              <a:t>Pribináčik</a:t>
            </a:r>
            <a:r>
              <a:rPr lang="sk-SK" sz="900" dirty="0">
                <a:solidFill>
                  <a:srgbClr val="333333"/>
                </a:solidFill>
              </a:rPr>
              <a:t>“</a:t>
            </a:r>
            <a:endParaRPr lang="sk-SK" sz="900" dirty="0"/>
          </a:p>
        </p:txBody>
      </p:sp>
      <p:sp>
        <p:nvSpPr>
          <p:cNvPr id="20" name="BlokTextu 19"/>
          <p:cNvSpPr txBox="1"/>
          <p:nvPr/>
        </p:nvSpPr>
        <p:spPr>
          <a:xfrm>
            <a:off x="3941064" y="585216"/>
            <a:ext cx="45719" cy="369332"/>
          </a:xfrm>
          <a:prstGeom prst="rect">
            <a:avLst/>
          </a:prstGeom>
          <a:noFill/>
        </p:spPr>
        <p:txBody>
          <a:bodyPr wrap="square" rtlCol="0">
            <a:spAutoFit/>
          </a:bodyPr>
          <a:lstStyle/>
          <a:p>
            <a:endParaRPr lang="sk-SK" dirty="0"/>
          </a:p>
        </p:txBody>
      </p:sp>
      <p:pic>
        <p:nvPicPr>
          <p:cNvPr id="2050" name="Picture 2" descr="https://upload.wikimedia.org/wikipedia/commons/thumb/8/85/Smiley.svg/150px-Smiley.svg.png"/>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64399" y="2031598"/>
            <a:ext cx="384825" cy="384825"/>
          </a:xfrm>
          <a:prstGeom prst="rect">
            <a:avLst/>
          </a:prstGeom>
          <a:noFill/>
          <a:extLst>
            <a:ext uri="{909E8E84-426E-40DD-AFC4-6F175D3DCCD1}">
              <a14:hiddenFill xmlns:a14="http://schemas.microsoft.com/office/drawing/2010/main">
                <a:solidFill>
                  <a:srgbClr val="FFFFFF"/>
                </a:solidFill>
              </a14:hiddenFill>
            </a:ext>
          </a:extLst>
        </p:spPr>
      </p:pic>
      <p:pic>
        <p:nvPicPr>
          <p:cNvPr id="22" name="Obrázok 21"/>
          <p:cNvPicPr>
            <a:picLocks noChangeAspect="1"/>
          </p:cNvPicPr>
          <p:nvPr/>
        </p:nvPicPr>
        <p:blipFill>
          <a:blip r:embed="rId5">
            <a:duotone>
              <a:prstClr val="black"/>
              <a:schemeClr val="accent4">
                <a:tint val="45000"/>
                <a:satMod val="400000"/>
              </a:schemeClr>
            </a:duotone>
          </a:blip>
          <a:stretch>
            <a:fillRect/>
          </a:stretch>
        </p:blipFill>
        <p:spPr>
          <a:xfrm>
            <a:off x="3461557" y="1513394"/>
            <a:ext cx="369780" cy="369780"/>
          </a:xfrm>
          <a:prstGeom prst="rect">
            <a:avLst/>
          </a:prstGeom>
        </p:spPr>
      </p:pic>
      <p:pic>
        <p:nvPicPr>
          <p:cNvPr id="23" name="Obrázok 22"/>
          <p:cNvPicPr>
            <a:picLocks noChangeAspect="1"/>
          </p:cNvPicPr>
          <p:nvPr/>
        </p:nvPicPr>
        <p:blipFill>
          <a:blip r:embed="rId6">
            <a:duotone>
              <a:prstClr val="black"/>
              <a:schemeClr val="accent5">
                <a:tint val="45000"/>
                <a:satMod val="400000"/>
              </a:schemeClr>
            </a:duotone>
          </a:blip>
          <a:stretch>
            <a:fillRect/>
          </a:stretch>
        </p:blipFill>
        <p:spPr>
          <a:xfrm>
            <a:off x="3364212" y="4843359"/>
            <a:ext cx="390178" cy="384081"/>
          </a:xfrm>
          <a:prstGeom prst="rect">
            <a:avLst/>
          </a:prstGeom>
        </p:spPr>
      </p:pic>
      <p:pic>
        <p:nvPicPr>
          <p:cNvPr id="24" name="Obrázok 23"/>
          <p:cNvPicPr>
            <a:picLocks noChangeAspect="1"/>
          </p:cNvPicPr>
          <p:nvPr/>
        </p:nvPicPr>
        <p:blipFill>
          <a:blip r:embed="rId7">
            <a:duotone>
              <a:prstClr val="black"/>
              <a:schemeClr val="accent6">
                <a:tint val="45000"/>
                <a:satMod val="400000"/>
              </a:schemeClr>
            </a:duotone>
          </a:blip>
          <a:stretch>
            <a:fillRect/>
          </a:stretch>
        </p:blipFill>
        <p:spPr>
          <a:xfrm>
            <a:off x="251356" y="5661636"/>
            <a:ext cx="390178" cy="384081"/>
          </a:xfrm>
          <a:prstGeom prst="rect">
            <a:avLst/>
          </a:prstGeom>
        </p:spPr>
      </p:pic>
    </p:spTree>
    <p:extLst>
      <p:ext uri="{BB962C8B-B14F-4D97-AF65-F5344CB8AC3E}">
        <p14:creationId xmlns:p14="http://schemas.microsoft.com/office/powerpoint/2010/main" val="2519941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039112" y="83521"/>
            <a:ext cx="1536192" cy="230832"/>
          </a:xfrm>
          <a:prstGeom prst="rect">
            <a:avLst/>
          </a:prstGeom>
          <a:noFill/>
        </p:spPr>
        <p:txBody>
          <a:bodyPr wrap="square" rtlCol="0">
            <a:spAutoFit/>
          </a:bodyPr>
          <a:lstStyle/>
          <a:p>
            <a:r>
              <a:rPr lang="sk-SK" sz="900" dirty="0"/>
              <a:t>- 4 -</a:t>
            </a:r>
          </a:p>
        </p:txBody>
      </p:sp>
      <p:sp>
        <p:nvSpPr>
          <p:cNvPr id="3" name="BlokTextu 2"/>
          <p:cNvSpPr txBox="1"/>
          <p:nvPr/>
        </p:nvSpPr>
        <p:spPr>
          <a:xfrm>
            <a:off x="7260336" y="63687"/>
            <a:ext cx="1362457" cy="230832"/>
          </a:xfrm>
          <a:prstGeom prst="rect">
            <a:avLst/>
          </a:prstGeom>
          <a:noFill/>
        </p:spPr>
        <p:txBody>
          <a:bodyPr wrap="square" rtlCol="0">
            <a:spAutoFit/>
          </a:bodyPr>
          <a:lstStyle/>
          <a:p>
            <a:r>
              <a:rPr lang="sk-SK" sz="900" dirty="0"/>
              <a:t>- 17 -</a:t>
            </a:r>
          </a:p>
        </p:txBody>
      </p:sp>
      <p:sp>
        <p:nvSpPr>
          <p:cNvPr id="4" name="Obdĺžnik 3"/>
          <p:cNvSpPr/>
          <p:nvPr/>
        </p:nvSpPr>
        <p:spPr>
          <a:xfrm>
            <a:off x="0" y="391223"/>
            <a:ext cx="4855465" cy="6285823"/>
          </a:xfrm>
          <a:prstGeom prst="rect">
            <a:avLst/>
          </a:prstGeom>
        </p:spPr>
        <p:txBody>
          <a:bodyPr wrap="square">
            <a:spAutoFit/>
          </a:bodyPr>
          <a:lstStyle/>
          <a:p>
            <a:pPr marR="47626">
              <a:lnSpc>
                <a:spcPct val="115000"/>
              </a:lnSpc>
              <a:spcBef>
                <a:spcPts val="1125"/>
              </a:spcBef>
              <a:spcAft>
                <a:spcPts val="1125"/>
              </a:spcAft>
            </a:pPr>
            <a:r>
              <a:rPr lang="sk-SK" sz="9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Školský časopis Komenského kamarát oslavuje 25 rokov od vydania prvého čísla.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b="1" dirty="0">
                <a:solidFill>
                  <a:srgbClr val="000000"/>
                </a:solidFill>
                <a:latin typeface="Calibri" panose="020F0502020204030204" pitchFamily="34" charset="0"/>
                <a:ea typeface="Calibri" panose="020F0502020204030204" pitchFamily="34" charset="0"/>
                <a:cs typeface="Calibri" panose="020F0502020204030204" pitchFamily="34" charset="0"/>
              </a:rPr>
              <a:t>Presne pred 25 rokmi (v roku 1998) vznikol náš školský časopis Komenského kamarát. Svetlo sveta uzrel pri príležitosti 35. výročia založenia školy a hlavným iniciátorom jeho vzniku bol vtedajší riaditeľ Mgr. Alexander </a:t>
            </a:r>
            <a:r>
              <a:rPr lang="sk-SK" sz="900" b="1" dirty="0" err="1">
                <a:solidFill>
                  <a:srgbClr val="000000"/>
                </a:solidFill>
                <a:latin typeface="Calibri" panose="020F0502020204030204" pitchFamily="34" charset="0"/>
                <a:ea typeface="Calibri" panose="020F0502020204030204" pitchFamily="34" charset="0"/>
                <a:cs typeface="Calibri" panose="020F0502020204030204" pitchFamily="34" charset="0"/>
              </a:rPr>
              <a:t>Franko</a:t>
            </a:r>
            <a:r>
              <a:rPr lang="sk-SK" sz="900" b="1" dirty="0">
                <a:solidFill>
                  <a:srgbClr val="000000"/>
                </a:solidFill>
                <a:latin typeface="Calibri" panose="020F0502020204030204" pitchFamily="34" charset="0"/>
                <a:ea typeface="Calibri" panose="020F0502020204030204" pitchFamily="34" charset="0"/>
                <a:cs typeface="Calibri" panose="020F0502020204030204" pitchFamily="34" charset="0"/>
              </a:rPr>
              <a:t>. Priblížme si stručne (na základe údajov a faktov z desiatok výtlačkov  časopisu) okolnosti, ktoré Komenského kamaráta sprevádzali od jeho zrodu až po súčasnosť.</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b="1" dirty="0">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Štvrťstoročie Komenského kamaráta. Nie je veľa školských časopisov, ktoré sa môžu pýšiť takým významným výročím. Na jeho začiatkoch stáli zanietení učitelia, ktorí pasovali svojich šikovných a tvorivých žiakov do úlohy školských redaktorov, aby im umožnili „pričuchnúť k novinárčeniu“.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Prvé číslo časopisu bolo vydané  na Vianoce v roku 1998. Odvtedy sa vydáva nepretržite už 25 rokov. Mgr. A.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Franko</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bývalý riaditeľ a iniciátor vzniku časopisu, bol už v tej dobe presvedčený o tom, že škola potrebuje svoju „značku“, ktorá bude jedinečná, moderná a veľmi rýchlo si získa široký okruh priaznivcov a podporovateľov. Táto vízia sa naplnila. Dôkazom je skutočnosť, že časopis nezanikol a vychádza pravidelne doteraz.</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Prvým šéfredaktorom časopisu bol Mgr. Jozef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Jalč</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Viedol a usmerňoval redakčnú radu, v ktorej pracovali K. Beňová, T.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Krydlová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I. Vojtková, T.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Cepková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M.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Kandričáková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J.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Kačúrová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Dnes sú to dospelí ľudia, ktorí si u ž založili rodiny a vychovávajú svoje deti. Pri začiatkoch časopisu však stáli aj ďalší učitelia. S jazykovou úpravou pomáhali Mgr.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Pančurová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Mgr. Balážová, grafickú úpravu mal na starosti Mgr.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Bajaj</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na výtvarnej podobe časopisu sa podieľali Mgr.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Lakata</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Mgr.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Pačuta</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Časopis vychádzal v čierno-bielej verzii s periodicitou dvakrát ročne a priestor v ňom dostali popri aktuálnych školských témach aj cudzie jazyky – vo forme rubrík </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Do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you</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speak</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english</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Sprechen</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Sie</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sk-SK" sz="900" i="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deutsch</a:t>
            </a:r>
            <a:r>
              <a:rPr lang="sk-SK" sz="900" i="1"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Po niekoľkých rokoch došlo k prirodzenej „generačnej výmene“. Úlohou šéfredaktorky bola poverená PaedDr.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Kocanová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ktorá viedla školský časopis takmer trinásť rokov. V redakčnej činnosti jej pomáhali ďalší nadšení a talentovaní žiaci. Mená Z.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Libáková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J Galbavá, N.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Kostilníková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ich nástupcovia J.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Nestorová</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T.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Mochnáč</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M.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Mulík</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sú synonymom zlatej éry nášho časopisu. Z ďalších redaktorov musíme spomenúť aj S.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Kirešovú</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M. Liptákovú, S. </a:t>
            </a:r>
            <a:r>
              <a:rPr lang="sk-SK" sz="9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Šimovičovú</a:t>
            </a:r>
            <a:r>
              <a:rPr lang="sk-SK" sz="9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 mnohých ďalších prispievateľov. Z ich tvorivých nápadov, zaujímavých tém i spôsobu redaktorskej práce vychádzali aj nasledujúce redakčné rady. Vtedy vychádzal časopis pravidelne štyrikrát počas školského roka (Vianoce, Valentín, Veľká noc a prázdninové číslo na koniec školského roka) a novinkou už boli aj farebné titulné strany. </a:t>
            </a:r>
            <a:endParaRPr lang="sk-SK" sz="900" dirty="0">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pPr>
            <a:r>
              <a:rPr lang="sk-SK" sz="900" dirty="0">
                <a:solidFill>
                  <a:srgbClr val="000000"/>
                </a:solidFill>
                <a:latin typeface="Calibri" panose="020F0502020204030204" pitchFamily="34" charset="0"/>
                <a:ea typeface="Times New Roman" panose="02020603050405020304" pitchFamily="18" charset="0"/>
              </a:rPr>
              <a:t>Po nástupe PaedDr. </a:t>
            </a:r>
            <a:r>
              <a:rPr lang="sk-SK" sz="900" dirty="0" err="1">
                <a:solidFill>
                  <a:srgbClr val="000000"/>
                </a:solidFill>
                <a:latin typeface="Calibri" panose="020F0502020204030204" pitchFamily="34" charset="0"/>
                <a:ea typeface="Times New Roman" panose="02020603050405020304" pitchFamily="18" charset="0"/>
              </a:rPr>
              <a:t>Kocanovej</a:t>
            </a:r>
            <a:r>
              <a:rPr lang="sk-SK" sz="900" dirty="0">
                <a:solidFill>
                  <a:srgbClr val="000000"/>
                </a:solidFill>
                <a:latin typeface="Calibri" panose="020F0502020204030204" pitchFamily="34" charset="0"/>
                <a:ea typeface="Times New Roman" panose="02020603050405020304" pitchFamily="18" charset="0"/>
              </a:rPr>
              <a:t> do funkcie riaditeľky školy sa úlohy šéfredaktorky Komenského kamaráta ujala PhDr. </a:t>
            </a:r>
            <a:r>
              <a:rPr lang="sk-SK" sz="900" dirty="0" err="1">
                <a:solidFill>
                  <a:srgbClr val="000000"/>
                </a:solidFill>
                <a:latin typeface="Calibri" panose="020F0502020204030204" pitchFamily="34" charset="0"/>
                <a:ea typeface="Times New Roman" panose="02020603050405020304" pitchFamily="18" charset="0"/>
              </a:rPr>
              <a:t>Hriseňková</a:t>
            </a:r>
            <a:r>
              <a:rPr lang="sk-SK" sz="900" dirty="0">
                <a:solidFill>
                  <a:srgbClr val="000000"/>
                </a:solidFill>
                <a:latin typeface="Calibri" panose="020F0502020204030204" pitchFamily="34" charset="0"/>
                <a:ea typeface="Times New Roman" panose="02020603050405020304" pitchFamily="18" charset="0"/>
              </a:rPr>
              <a:t>. V škole začal pracovať mediálny krúžok, ktorý má na starosti nielen vydávanie časopisu, ale aj pravidelné rozhlasové vysielanie. Na začiatku v ňom pracovali </a:t>
            </a:r>
            <a:r>
              <a:rPr lang="sk-SK" sz="900" dirty="0" err="1">
                <a:solidFill>
                  <a:srgbClr val="000000"/>
                </a:solidFill>
                <a:latin typeface="Calibri" panose="020F0502020204030204" pitchFamily="34" charset="0"/>
                <a:ea typeface="Times New Roman" panose="02020603050405020304" pitchFamily="18" charset="0"/>
              </a:rPr>
              <a:t>S.Sekelová</a:t>
            </a:r>
            <a:r>
              <a:rPr lang="sk-SK" sz="900" dirty="0">
                <a:solidFill>
                  <a:srgbClr val="000000"/>
                </a:solidFill>
                <a:latin typeface="Calibri" panose="020F0502020204030204" pitchFamily="34" charset="0"/>
                <a:ea typeface="Times New Roman" panose="02020603050405020304" pitchFamily="18" charset="0"/>
              </a:rPr>
              <a:t>, J. </a:t>
            </a:r>
            <a:r>
              <a:rPr lang="sk-SK" sz="900" dirty="0" err="1">
                <a:solidFill>
                  <a:srgbClr val="000000"/>
                </a:solidFill>
                <a:latin typeface="Calibri" panose="020F0502020204030204" pitchFamily="34" charset="0"/>
                <a:ea typeface="Times New Roman" panose="02020603050405020304" pitchFamily="18" charset="0"/>
              </a:rPr>
              <a:t>Tarča</a:t>
            </a:r>
            <a:r>
              <a:rPr lang="sk-SK" sz="900" dirty="0">
                <a:solidFill>
                  <a:srgbClr val="000000"/>
                </a:solidFill>
                <a:latin typeface="Calibri" panose="020F0502020204030204" pitchFamily="34" charset="0"/>
                <a:ea typeface="Times New Roman" panose="02020603050405020304" pitchFamily="18" charset="0"/>
              </a:rPr>
              <a:t>, J. </a:t>
            </a:r>
            <a:r>
              <a:rPr lang="sk-SK" sz="900" dirty="0" err="1">
                <a:solidFill>
                  <a:srgbClr val="000000"/>
                </a:solidFill>
                <a:latin typeface="Calibri" panose="020F0502020204030204" pitchFamily="34" charset="0"/>
                <a:ea typeface="Times New Roman" panose="02020603050405020304" pitchFamily="18" charset="0"/>
              </a:rPr>
              <a:t>Lukačik</a:t>
            </a:r>
            <a:r>
              <a:rPr lang="sk-SK" sz="900" dirty="0">
                <a:solidFill>
                  <a:srgbClr val="000000"/>
                </a:solidFill>
                <a:latin typeface="Calibri" panose="020F0502020204030204" pitchFamily="34" charset="0"/>
                <a:ea typeface="Times New Roman" panose="02020603050405020304" pitchFamily="18" charset="0"/>
              </a:rPr>
              <a:t>, S. </a:t>
            </a:r>
            <a:r>
              <a:rPr lang="sk-SK" sz="900" dirty="0" err="1">
                <a:solidFill>
                  <a:srgbClr val="000000"/>
                </a:solidFill>
                <a:latin typeface="Calibri" panose="020F0502020204030204" pitchFamily="34" charset="0"/>
                <a:ea typeface="Times New Roman" panose="02020603050405020304" pitchFamily="18" charset="0"/>
              </a:rPr>
              <a:t>Zavacký</a:t>
            </a:r>
            <a:r>
              <a:rPr lang="sk-SK" sz="900" dirty="0">
                <a:solidFill>
                  <a:srgbClr val="000000"/>
                </a:solidFill>
                <a:latin typeface="Calibri" panose="020F0502020204030204" pitchFamily="34" charset="0"/>
                <a:ea typeface="Times New Roman" panose="02020603050405020304" pitchFamily="18" charset="0"/>
              </a:rPr>
              <a:t>, K. </a:t>
            </a:r>
            <a:r>
              <a:rPr lang="sk-SK" sz="900" dirty="0" err="1">
                <a:solidFill>
                  <a:srgbClr val="000000"/>
                </a:solidFill>
                <a:latin typeface="Calibri" panose="020F0502020204030204" pitchFamily="34" charset="0"/>
                <a:ea typeface="Times New Roman" panose="02020603050405020304" pitchFamily="18" charset="0"/>
              </a:rPr>
              <a:t>Cvikliková</a:t>
            </a:r>
            <a:r>
              <a:rPr lang="sk-SK" sz="900" dirty="0">
                <a:solidFill>
                  <a:srgbClr val="000000"/>
                </a:solidFill>
                <a:latin typeface="Calibri" panose="020F0502020204030204" pitchFamily="34" charset="0"/>
                <a:ea typeface="Times New Roman" panose="02020603050405020304" pitchFamily="18" charset="0"/>
              </a:rPr>
              <a:t>, N. Kollár, K. </a:t>
            </a:r>
            <a:r>
              <a:rPr lang="sk-SK" sz="900" dirty="0" err="1">
                <a:solidFill>
                  <a:srgbClr val="000000"/>
                </a:solidFill>
                <a:latin typeface="Calibri" panose="020F0502020204030204" pitchFamily="34" charset="0"/>
                <a:ea typeface="Times New Roman" panose="02020603050405020304" pitchFamily="18" charset="0"/>
              </a:rPr>
              <a:t>Lazorčíková</a:t>
            </a:r>
            <a:r>
              <a:rPr lang="sk-SK" sz="900" dirty="0">
                <a:solidFill>
                  <a:srgbClr val="000000"/>
                </a:solidFill>
                <a:latin typeface="Calibri" panose="020F0502020204030204" pitchFamily="34" charset="0"/>
                <a:ea typeface="Times New Roman" panose="02020603050405020304" pitchFamily="18" charset="0"/>
              </a:rPr>
              <a:t>, A. </a:t>
            </a:r>
            <a:r>
              <a:rPr lang="sk-SK" sz="900" dirty="0" err="1">
                <a:solidFill>
                  <a:srgbClr val="000000"/>
                </a:solidFill>
                <a:latin typeface="Calibri" panose="020F0502020204030204" pitchFamily="34" charset="0"/>
                <a:ea typeface="Times New Roman" panose="02020603050405020304" pitchFamily="18" charset="0"/>
              </a:rPr>
              <a:t>Hirňaková</a:t>
            </a:r>
            <a:r>
              <a:rPr lang="sk-SK" sz="900" dirty="0">
                <a:solidFill>
                  <a:srgbClr val="000000"/>
                </a:solidFill>
                <a:latin typeface="Calibri" panose="020F0502020204030204" pitchFamily="34" charset="0"/>
                <a:ea typeface="Times New Roman" panose="02020603050405020304" pitchFamily="18" charset="0"/>
              </a:rPr>
              <a:t>, I. Gajdošová, </a:t>
            </a:r>
            <a:r>
              <a:rPr lang="sk-SK" sz="900" dirty="0" err="1">
                <a:solidFill>
                  <a:srgbClr val="000000"/>
                </a:solidFill>
                <a:latin typeface="Calibri" panose="020F0502020204030204" pitchFamily="34" charset="0"/>
                <a:ea typeface="Times New Roman" panose="02020603050405020304" pitchFamily="18" charset="0"/>
              </a:rPr>
              <a:t>M.Dimunová</a:t>
            </a:r>
            <a:r>
              <a:rPr lang="sk-SK" sz="900" dirty="0">
                <a:solidFill>
                  <a:srgbClr val="000000"/>
                </a:solidFill>
                <a:latin typeface="Calibri" panose="020F0502020204030204" pitchFamily="34" charset="0"/>
                <a:ea typeface="Times New Roman" panose="02020603050405020304" pitchFamily="18" charset="0"/>
              </a:rPr>
              <a:t>, </a:t>
            </a:r>
            <a:r>
              <a:rPr lang="sk-SK" sz="900" dirty="0" err="1">
                <a:solidFill>
                  <a:srgbClr val="000000"/>
                </a:solidFill>
                <a:latin typeface="Calibri" panose="020F0502020204030204" pitchFamily="34" charset="0"/>
                <a:ea typeface="Times New Roman" panose="02020603050405020304" pitchFamily="18" charset="0"/>
              </a:rPr>
              <a:t>L.Suchá</a:t>
            </a:r>
            <a:r>
              <a:rPr lang="sk-SK" sz="900" dirty="0">
                <a:solidFill>
                  <a:srgbClr val="000000"/>
                </a:solidFill>
                <a:latin typeface="Calibri" panose="020F0502020204030204" pitchFamily="34" charset="0"/>
                <a:ea typeface="Times New Roman" panose="02020603050405020304" pitchFamily="18" charset="0"/>
              </a:rPr>
              <a:t> a ďalší. Dnes sa do tajov tvorby časopisu zapájajú piataci a šiestaci, ktorí - ako ich predchodcovia - k svojej práci pristupujú kreatívne, zodpovedne a s radosťou. </a:t>
            </a:r>
            <a:endParaRPr lang="sk-SK"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BlokTextu 4"/>
          <p:cNvSpPr txBox="1"/>
          <p:nvPr/>
        </p:nvSpPr>
        <p:spPr>
          <a:xfrm>
            <a:off x="7054597" y="366152"/>
            <a:ext cx="1216153" cy="253916"/>
          </a:xfrm>
          <a:prstGeom prst="rect">
            <a:avLst/>
          </a:prstGeom>
          <a:noFill/>
        </p:spPr>
        <p:txBody>
          <a:bodyPr wrap="square" rtlCol="0">
            <a:spAutoFit/>
          </a:bodyPr>
          <a:lstStyle/>
          <a:p>
            <a:r>
              <a:rPr lang="sk-SK" sz="1050" dirty="0"/>
              <a:t>Pravidlá sudoku</a:t>
            </a:r>
          </a:p>
        </p:txBody>
      </p:sp>
      <p:sp>
        <p:nvSpPr>
          <p:cNvPr id="6" name="BlokTextu 5"/>
          <p:cNvSpPr txBox="1"/>
          <p:nvPr/>
        </p:nvSpPr>
        <p:spPr>
          <a:xfrm>
            <a:off x="5195316" y="586455"/>
            <a:ext cx="4589164" cy="738664"/>
          </a:xfrm>
          <a:prstGeom prst="rect">
            <a:avLst/>
          </a:prstGeom>
          <a:noFill/>
        </p:spPr>
        <p:txBody>
          <a:bodyPr wrap="square" rtlCol="0">
            <a:spAutoFit/>
          </a:bodyPr>
          <a:lstStyle/>
          <a:p>
            <a:pPr algn="just"/>
            <a:r>
              <a:rPr lang="sk-SK" sz="1050" dirty="0"/>
              <a:t>K vpísaným číslam krížoviek Sudoku je potrebné napísať chýbajúce číslice tak, aby</a:t>
            </a:r>
          </a:p>
          <a:p>
            <a:pPr algn="just"/>
            <a:r>
              <a:rPr lang="sk-SK" sz="1050" dirty="0"/>
              <a:t> sa každá opakovala iba raz,  a to aj horizontálne (v riadku) aj vertikálne  (v stĺpci).</a:t>
            </a:r>
          </a:p>
          <a:p>
            <a:pPr algn="just"/>
            <a:r>
              <a:rPr lang="sk-SK" sz="1050" dirty="0"/>
              <a:t>Počet číslic, ktoré máte doplniť do každej skupiny políčok, riadkov a stĺpcov, </a:t>
            </a:r>
            <a:endParaRPr lang="sk-SK" sz="1050" dirty="0" smtClean="0"/>
          </a:p>
          <a:p>
            <a:pPr algn="just"/>
            <a:r>
              <a:rPr lang="sk-SK" sz="1050" dirty="0" smtClean="0"/>
              <a:t>sa </a:t>
            </a:r>
            <a:r>
              <a:rPr lang="sk-SK" sz="1050" dirty="0"/>
              <a:t>pohybuje od 6 (ľahká verzia) až po 16 (ťažká verzia). </a:t>
            </a:r>
          </a:p>
        </p:txBody>
      </p:sp>
      <p:pic>
        <p:nvPicPr>
          <p:cNvPr id="9" name="Obrázok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5269066" y="1512168"/>
            <a:ext cx="2157973" cy="2254428"/>
          </a:xfrm>
          <a:prstGeom prst="rect">
            <a:avLst/>
          </a:prstGeom>
        </p:spPr>
      </p:pic>
      <p:pic>
        <p:nvPicPr>
          <p:cNvPr id="10" name="Obrázok 9"/>
          <p:cNvPicPr>
            <a:picLocks noChangeAspect="1"/>
          </p:cNvPicPr>
          <p:nvPr/>
        </p:nvPicPr>
        <p:blipFill>
          <a:blip r:embed="rId4" cstate="print">
            <a:duotone>
              <a:prstClr val="black"/>
              <a:schemeClr val="accent6">
                <a:lumMod val="40000"/>
                <a:lumOff val="60000"/>
                <a:tint val="45000"/>
                <a:satMod val="400000"/>
              </a:schemeClr>
            </a:duotone>
            <a:extLst>
              <a:ext uri="{28A0092B-C50C-407E-A947-70E740481C1C}">
                <a14:useLocalDpi xmlns:a14="http://schemas.microsoft.com/office/drawing/2010/main" val="0"/>
              </a:ext>
            </a:extLst>
          </a:blip>
          <a:stretch>
            <a:fillRect/>
          </a:stretch>
        </p:blipFill>
        <p:spPr>
          <a:xfrm>
            <a:off x="5238632" y="3953645"/>
            <a:ext cx="2251266" cy="2181276"/>
          </a:xfrm>
          <a:prstGeom prst="rect">
            <a:avLst/>
          </a:prstGeom>
        </p:spPr>
      </p:pic>
      <p:pic>
        <p:nvPicPr>
          <p:cNvPr id="12" name="Obrázok 11"/>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a:off x="7589520" y="1452719"/>
            <a:ext cx="2194961" cy="2236873"/>
          </a:xfrm>
          <a:prstGeom prst="rect">
            <a:avLst/>
          </a:prstGeom>
        </p:spPr>
      </p:pic>
      <p:pic>
        <p:nvPicPr>
          <p:cNvPr id="13" name="Obrázok 12"/>
          <p:cNvPicPr>
            <a:picLocks noChangeAspect="1"/>
          </p:cNvPicPr>
          <p:nvPr/>
        </p:nvPicPr>
        <p:blipFill>
          <a:blip r:embed="rId7" cstate="print">
            <a:duotone>
              <a:prstClr val="black"/>
              <a:schemeClr val="accent6">
                <a:lumMod val="40000"/>
                <a:lumOff val="60000"/>
                <a:tint val="45000"/>
                <a:satMod val="400000"/>
              </a:schemeClr>
            </a:duotone>
            <a:extLst>
              <a:ext uri="{28A0092B-C50C-407E-A947-70E740481C1C}">
                <a14:useLocalDpi xmlns:a14="http://schemas.microsoft.com/office/drawing/2010/main" val="0"/>
              </a:ext>
            </a:extLst>
          </a:blip>
          <a:stretch>
            <a:fillRect/>
          </a:stretch>
        </p:blipFill>
        <p:spPr>
          <a:xfrm>
            <a:off x="7589519" y="3953645"/>
            <a:ext cx="2194961" cy="2181276"/>
          </a:xfrm>
          <a:prstGeom prst="rect">
            <a:avLst/>
          </a:prstGeom>
        </p:spPr>
      </p:pic>
      <p:sp>
        <p:nvSpPr>
          <p:cNvPr id="14" name="BlokTextu 13"/>
          <p:cNvSpPr txBox="1"/>
          <p:nvPr/>
        </p:nvSpPr>
        <p:spPr>
          <a:xfrm>
            <a:off x="5321810" y="6415436"/>
            <a:ext cx="4681728" cy="261610"/>
          </a:xfrm>
          <a:prstGeom prst="rect">
            <a:avLst/>
          </a:prstGeom>
          <a:noFill/>
        </p:spPr>
        <p:txBody>
          <a:bodyPr wrap="square" rtlCol="0">
            <a:spAutoFit/>
          </a:bodyPr>
          <a:lstStyle/>
          <a:p>
            <a:r>
              <a:rPr lang="sk-SK" sz="1100" dirty="0"/>
              <a:t>Poznámka: modré sú ľahšie, zelené sú stredne ťažké. Vyberal Matúš </a:t>
            </a:r>
            <a:r>
              <a:rPr lang="sk-SK" sz="1100" dirty="0" err="1"/>
              <a:t>Zavacký</a:t>
            </a:r>
            <a:r>
              <a:rPr lang="sk-SK" sz="1100" dirty="0"/>
              <a:t>.</a:t>
            </a:r>
          </a:p>
        </p:txBody>
      </p:sp>
    </p:spTree>
    <p:extLst>
      <p:ext uri="{BB962C8B-B14F-4D97-AF65-F5344CB8AC3E}">
        <p14:creationId xmlns:p14="http://schemas.microsoft.com/office/powerpoint/2010/main" val="164501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167127" y="171506"/>
            <a:ext cx="1399033" cy="230832"/>
          </a:xfrm>
          <a:prstGeom prst="rect">
            <a:avLst/>
          </a:prstGeom>
          <a:noFill/>
        </p:spPr>
        <p:txBody>
          <a:bodyPr wrap="square" rtlCol="0">
            <a:spAutoFit/>
          </a:bodyPr>
          <a:lstStyle/>
          <a:p>
            <a:r>
              <a:rPr lang="sk-SK" sz="900" dirty="0"/>
              <a:t>- 16 -</a:t>
            </a:r>
          </a:p>
        </p:txBody>
      </p:sp>
      <p:sp>
        <p:nvSpPr>
          <p:cNvPr id="3" name="BlokTextu 2"/>
          <p:cNvSpPr txBox="1"/>
          <p:nvPr/>
        </p:nvSpPr>
        <p:spPr>
          <a:xfrm>
            <a:off x="7470649" y="168049"/>
            <a:ext cx="1325881" cy="230832"/>
          </a:xfrm>
          <a:prstGeom prst="rect">
            <a:avLst/>
          </a:prstGeom>
          <a:noFill/>
        </p:spPr>
        <p:txBody>
          <a:bodyPr wrap="square" rtlCol="0">
            <a:spAutoFit/>
          </a:bodyPr>
          <a:lstStyle/>
          <a:p>
            <a:r>
              <a:rPr lang="sk-SK" sz="900" dirty="0"/>
              <a:t>- 5 -</a:t>
            </a:r>
          </a:p>
        </p:txBody>
      </p:sp>
      <p:sp>
        <p:nvSpPr>
          <p:cNvPr id="4" name="Obdĺžnik 3"/>
          <p:cNvSpPr/>
          <p:nvPr/>
        </p:nvSpPr>
        <p:spPr>
          <a:xfrm>
            <a:off x="5102353" y="468882"/>
            <a:ext cx="4803647" cy="1718163"/>
          </a:xfrm>
          <a:prstGeom prst="rect">
            <a:avLst/>
          </a:prstGeom>
        </p:spPr>
        <p:txBody>
          <a:bodyPr wrap="square">
            <a:spAutoFit/>
          </a:bodyPr>
          <a:lstStyle/>
          <a:p>
            <a:pPr lvl="0" algn="just" fontAlgn="base">
              <a:lnSpc>
                <a:spcPct val="115000"/>
              </a:lnSpc>
            </a:pPr>
            <a:r>
              <a:rPr lang="sk-SK" sz="900" dirty="0">
                <a:solidFill>
                  <a:srgbClr val="000000"/>
                </a:solidFill>
                <a:latin typeface="Calibri" panose="020F0502020204030204" pitchFamily="34" charset="0"/>
                <a:ea typeface="Times New Roman" panose="02020603050405020304" pitchFamily="18" charset="0"/>
              </a:rPr>
              <a:t>Časopis v súčasnosti vychádza dvakrát ročne vo farebnej grafike. Už nezápasí s materiálno-technickými nedostatkami, ako to bolo v prvej dekáde jeho existencie. Predsa len, doba sa zmenila a k dispozícii sú moderné počítače, notebooky, farebná tlačiareň a diktafón. Svojimi rubrikami informuje o aktualitách, podujatiach a aktivitách školy, úspechoch žiakov, ponúka priestor pre oddych a zábavu formou krížoviek, tajničiek, vedomostných kvízov či </a:t>
            </a:r>
            <a:r>
              <a:rPr lang="sk-SK" sz="900" dirty="0" err="1">
                <a:solidFill>
                  <a:srgbClr val="000000"/>
                </a:solidFill>
                <a:latin typeface="Calibri" panose="020F0502020204030204" pitchFamily="34" charset="0"/>
                <a:ea typeface="Times New Roman" panose="02020603050405020304" pitchFamily="18" charset="0"/>
              </a:rPr>
              <a:t>omaľovaniek</a:t>
            </a:r>
            <a:r>
              <a:rPr lang="sk-SK" sz="900" dirty="0">
                <a:solidFill>
                  <a:srgbClr val="000000"/>
                </a:solidFill>
                <a:latin typeface="Calibri" panose="020F0502020204030204" pitchFamily="34" charset="0"/>
                <a:ea typeface="Times New Roman" panose="02020603050405020304" pitchFamily="18" charset="0"/>
              </a:rPr>
              <a:t>. V neposlednom rade stránky časopisu odhaľujú mladé talenty, ktoré doň prispievajú svojou drobnou tvorbou. </a:t>
            </a:r>
            <a:endParaRPr lang="sk-SK" sz="900" dirty="0">
              <a:solidFill>
                <a:prstClr val="black"/>
              </a:solidFill>
              <a:latin typeface="Times New Roman" panose="02020603050405020304" pitchFamily="18" charset="0"/>
              <a:ea typeface="Times New Roman" panose="02020603050405020304" pitchFamily="18" charset="0"/>
            </a:endParaRPr>
          </a:p>
          <a:p>
            <a:pPr lvl="0" algn="just" fontAlgn="base">
              <a:lnSpc>
                <a:spcPct val="115000"/>
              </a:lnSpc>
            </a:pPr>
            <a:r>
              <a:rPr lang="sk-SK" sz="900" dirty="0">
                <a:solidFill>
                  <a:srgbClr val="000000"/>
                </a:solidFill>
                <a:latin typeface="Calibri" panose="020F0502020204030204" pitchFamily="34" charset="0"/>
                <a:ea typeface="Times New Roman" panose="02020603050405020304" pitchFamily="18" charset="0"/>
              </a:rPr>
              <a:t>Snahou všetkých, ktorí sa na tvorbe Komenského kamaráta podieľali, podieľajú a v budúcnosti budú podieľať je to, aby bol neodmysliteľným symbolom školy, aby ho s radosťou a záujmom čítali nielen žiaci, ale aj široká rodičovská verejnosť. </a:t>
            </a:r>
            <a:endParaRPr lang="sk-SK" sz="900" dirty="0">
              <a:solidFill>
                <a:prstClr val="black"/>
              </a:solidFill>
              <a:latin typeface="Times New Roman" panose="02020603050405020304" pitchFamily="18" charset="0"/>
              <a:ea typeface="Times New Roman" panose="02020603050405020304" pitchFamily="18" charset="0"/>
            </a:endParaRPr>
          </a:p>
          <a:p>
            <a:pPr algn="just">
              <a:lnSpc>
                <a:spcPts val="1470"/>
              </a:lnSpc>
            </a:pP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sk-SK" sz="1801" dirty="0"/>
          </a:p>
        </p:txBody>
      </p:sp>
      <p:pic>
        <p:nvPicPr>
          <p:cNvPr id="5" name="Obrázok 4"/>
          <p:cNvPicPr>
            <a:picLocks noChangeAspect="1"/>
          </p:cNvPicPr>
          <p:nvPr/>
        </p:nvPicPr>
        <p:blipFill rotWithShape="1">
          <a:blip r:embed="rId2"/>
          <a:srcRect t="23138" b="14627"/>
          <a:stretch/>
        </p:blipFill>
        <p:spPr>
          <a:xfrm>
            <a:off x="5341431" y="2257046"/>
            <a:ext cx="4258435" cy="1987647"/>
          </a:xfrm>
          <a:prstGeom prst="rect">
            <a:avLst/>
          </a:prstGeom>
          <a:ln w="19050">
            <a:solidFill>
              <a:srgbClr val="FFC000"/>
            </a:solidFill>
          </a:ln>
        </p:spPr>
      </p:pic>
      <p:sp>
        <p:nvSpPr>
          <p:cNvPr id="6" name="BlokTextu 5"/>
          <p:cNvSpPr txBox="1"/>
          <p:nvPr/>
        </p:nvSpPr>
        <p:spPr>
          <a:xfrm>
            <a:off x="5775275" y="4314694"/>
            <a:ext cx="3390747" cy="246221"/>
          </a:xfrm>
          <a:prstGeom prst="rect">
            <a:avLst/>
          </a:prstGeom>
          <a:noFill/>
        </p:spPr>
        <p:txBody>
          <a:bodyPr wrap="square" rtlCol="0">
            <a:spAutoFit/>
          </a:bodyPr>
          <a:lstStyle/>
          <a:p>
            <a:r>
              <a:rPr lang="sk-SK" sz="1000" dirty="0"/>
              <a:t>Redakčná rada v aktuálnom školskom roku 2022 - 2023</a:t>
            </a:r>
          </a:p>
        </p:txBody>
      </p:sp>
      <p:pic>
        <p:nvPicPr>
          <p:cNvPr id="7" name="Obrázok 6"/>
          <p:cNvPicPr>
            <a:picLocks noChangeAspect="1"/>
          </p:cNvPicPr>
          <p:nvPr/>
        </p:nvPicPr>
        <p:blipFill>
          <a:blip r:embed="rId3"/>
          <a:stretch>
            <a:fillRect/>
          </a:stretch>
        </p:blipFill>
        <p:spPr>
          <a:xfrm>
            <a:off x="2253906" y="578970"/>
            <a:ext cx="2473542" cy="1608075"/>
          </a:xfrm>
          <a:prstGeom prst="rect">
            <a:avLst/>
          </a:prstGeom>
        </p:spPr>
      </p:pic>
      <p:sp>
        <p:nvSpPr>
          <p:cNvPr id="8" name="Obdĺžnik 7"/>
          <p:cNvSpPr/>
          <p:nvPr/>
        </p:nvSpPr>
        <p:spPr>
          <a:xfrm>
            <a:off x="32004" y="709717"/>
            <a:ext cx="2029968" cy="1477328"/>
          </a:xfrm>
          <a:prstGeom prst="rect">
            <a:avLst/>
          </a:prstGeom>
          <a:ln>
            <a:solidFill>
              <a:schemeClr val="tx1">
                <a:lumMod val="50000"/>
                <a:lumOff val="50000"/>
              </a:schemeClr>
            </a:solidFill>
          </a:ln>
        </p:spPr>
        <p:txBody>
          <a:bodyPr wrap="square">
            <a:spAutoFit/>
          </a:bodyPr>
          <a:lstStyle/>
          <a:p>
            <a:pPr algn="just"/>
            <a:r>
              <a:rPr lang="sk-SK" sz="1000" dirty="0">
                <a:solidFill>
                  <a:srgbClr val="000000"/>
                </a:solidFill>
                <a:latin typeface="Arial" panose="020B0604020202020204" pitchFamily="34" charset="0"/>
                <a:cs typeface="Arial" panose="020B0604020202020204" pitchFamily="34" charset="0"/>
              </a:rPr>
              <a:t>Obrázok štyroch detí, ktoré stoja okolo rozbitej vázy, toho v sebe ukrýva viac, než sa môže zdať. Ktoré z dievčat alebo chlapcov podľa vás zhodilo a rozbilo porcelánovú dekoráciu?</a:t>
            </a:r>
            <a:r>
              <a:rPr lang="sk-SK" sz="1000" dirty="0">
                <a:latin typeface="Arial" panose="020B0604020202020204" pitchFamily="34" charset="0"/>
                <a:cs typeface="Arial" panose="020B0604020202020204" pitchFamily="34" charset="0"/>
              </a:rPr>
              <a:t> Aj keď žiadna odpoveď nie je nesprávna, každá z nich vám odhalí rozdielne povahové črty.</a:t>
            </a:r>
          </a:p>
        </p:txBody>
      </p:sp>
      <p:sp>
        <p:nvSpPr>
          <p:cNvPr id="9" name="Obdĺžnik 8"/>
          <p:cNvSpPr/>
          <p:nvPr/>
        </p:nvSpPr>
        <p:spPr>
          <a:xfrm>
            <a:off x="0" y="2265405"/>
            <a:ext cx="4727448" cy="1061829"/>
          </a:xfrm>
          <a:prstGeom prst="rect">
            <a:avLst/>
          </a:prstGeom>
        </p:spPr>
        <p:txBody>
          <a:bodyPr wrap="square">
            <a:spAutoFit/>
          </a:bodyPr>
          <a:lstStyle/>
          <a:p>
            <a:r>
              <a:rPr lang="sk-SK" sz="900" b="1" dirty="0">
                <a:solidFill>
                  <a:srgbClr val="000000"/>
                </a:solidFill>
                <a:latin typeface="Arial" panose="020B0604020202020204" pitchFamily="34" charset="0"/>
                <a:cs typeface="Arial" panose="020B0604020202020204" pitchFamily="34" charset="0"/>
              </a:rPr>
              <a:t>Chlapec v modrej košeli</a:t>
            </a:r>
          </a:p>
          <a:p>
            <a:pPr algn="just"/>
            <a:r>
              <a:rPr lang="sk-SK" sz="900" dirty="0">
                <a:solidFill>
                  <a:srgbClr val="000000"/>
                </a:solidFill>
                <a:latin typeface="Arial" panose="020B0604020202020204" pitchFamily="34" charset="0"/>
                <a:cs typeface="Arial" panose="020B0604020202020204" pitchFamily="34" charset="0"/>
              </a:rPr>
              <a:t>Ak ste si vybrali prvé dieťa zľava, ktoré sa uprene pozerá na rozbitú nádobu, dávate si pozor na svoje rozhodnutia a na ľudí vôkol seba. Ste zodpovední, spoľahliví a kladiete dôraz na detaily. Nechcete sa pri vykonávaní činností veľmi ponáhľať a každý krok si dôkladne premyslíte. Taktiež pozorne sledujete správanie každého, s kým sa stretnete, a dávate pozor aj na ich reč tela. Pri rozhodovaní používate viac logiku ako emócie a hľadáte zmysel a význam života.</a:t>
            </a:r>
          </a:p>
        </p:txBody>
      </p:sp>
      <p:sp>
        <p:nvSpPr>
          <p:cNvPr id="10" name="Obdĺžnik 9"/>
          <p:cNvSpPr/>
          <p:nvPr/>
        </p:nvSpPr>
        <p:spPr>
          <a:xfrm>
            <a:off x="0" y="3318572"/>
            <a:ext cx="4727448" cy="1200329"/>
          </a:xfrm>
          <a:prstGeom prst="rect">
            <a:avLst/>
          </a:prstGeom>
        </p:spPr>
        <p:txBody>
          <a:bodyPr wrap="square">
            <a:spAutoFit/>
          </a:bodyPr>
          <a:lstStyle/>
          <a:p>
            <a:r>
              <a:rPr lang="sk-SK" sz="900" b="1" dirty="0">
                <a:solidFill>
                  <a:srgbClr val="000000"/>
                </a:solidFill>
                <a:latin typeface="Arial" panose="020B0604020202020204" pitchFamily="34" charset="0"/>
                <a:cs typeface="Arial" panose="020B0604020202020204" pitchFamily="34" charset="0"/>
              </a:rPr>
              <a:t>Dievča s červenými vlasmi</a:t>
            </a:r>
          </a:p>
          <a:p>
            <a:pPr algn="just"/>
            <a:r>
              <a:rPr lang="sk-SK" sz="900" dirty="0">
                <a:solidFill>
                  <a:srgbClr val="000000"/>
                </a:solidFill>
                <a:latin typeface="Arial" panose="020B0604020202020204" pitchFamily="34" charset="0"/>
                <a:cs typeface="Arial" panose="020B0604020202020204" pitchFamily="34" charset="0"/>
              </a:rPr>
              <a:t>Ak sa domnievate, že dievča s červenými vlasmi rozbilo vázu, viete dobre porozumieť ľuďom a vypočuť ich, ak majú nejaký problém. Dokážete to vďaka tomu, že ich ihneď neodsúdite, nerozmýšľate na základe predsudkov a najprv sa ich pokúsite spoznať. Chápete tiež, že ľudia nie sú dokonalí a každý môže robiť chyby.</a:t>
            </a:r>
          </a:p>
          <a:p>
            <a:pPr algn="just"/>
            <a:r>
              <a:rPr lang="sk-SK" sz="900" dirty="0">
                <a:solidFill>
                  <a:srgbClr val="000000"/>
                </a:solidFill>
                <a:latin typeface="Arial" panose="020B0604020202020204" pitchFamily="34" charset="0"/>
                <a:cs typeface="Arial" panose="020B0604020202020204" pitchFamily="34" charset="0"/>
              </a:rPr>
              <a:t>Taktiež patríte k ľuďom, ktorí dávajú väčší význam vzťahom, pretože využívate viac emócie ako logiku. K tomu máte radi, keď si niekto iný vypočuje vaše problémy a pochopí ich dôležitosť.</a:t>
            </a:r>
          </a:p>
        </p:txBody>
      </p:sp>
      <p:sp>
        <p:nvSpPr>
          <p:cNvPr id="11" name="Obdĺžnik 10"/>
          <p:cNvSpPr/>
          <p:nvPr/>
        </p:nvSpPr>
        <p:spPr>
          <a:xfrm>
            <a:off x="0" y="4518901"/>
            <a:ext cx="4727448" cy="1061829"/>
          </a:xfrm>
          <a:prstGeom prst="rect">
            <a:avLst/>
          </a:prstGeom>
        </p:spPr>
        <p:txBody>
          <a:bodyPr wrap="square">
            <a:spAutoFit/>
          </a:bodyPr>
          <a:lstStyle/>
          <a:p>
            <a:r>
              <a:rPr lang="sk-SK" sz="900" b="1" dirty="0">
                <a:solidFill>
                  <a:srgbClr val="000000"/>
                </a:solidFill>
                <a:latin typeface="Arial" panose="020B0604020202020204" pitchFamily="34" charset="0"/>
                <a:cs typeface="Arial" panose="020B0604020202020204" pitchFamily="34" charset="0"/>
              </a:rPr>
              <a:t>Chlapec v zelenej bunde</a:t>
            </a:r>
          </a:p>
          <a:p>
            <a:pPr algn="just"/>
            <a:r>
              <a:rPr lang="sk-SK" sz="900" dirty="0">
                <a:solidFill>
                  <a:srgbClr val="000000"/>
                </a:solidFill>
                <a:latin typeface="Arial" panose="020B0604020202020204" pitchFamily="34" charset="0"/>
                <a:cs typeface="Arial" panose="020B0604020202020204" pitchFamily="34" charset="0"/>
              </a:rPr>
              <a:t>Ak ste si vybrali chlapca v zelenej bunde, ktorý má ruky vo vreckách, máte veľkú sebadôveru a vodcovské schopnosti. Dokážete rozpoznať problémy a viete vybrať tie najvhodnejšie riešenia. Môžete byť tiež zruční v prekrúcaní príležitostí vo svoj prospech.</a:t>
            </a:r>
          </a:p>
          <a:p>
            <a:pPr algn="just"/>
            <a:r>
              <a:rPr lang="sk-SK" sz="900" dirty="0">
                <a:solidFill>
                  <a:srgbClr val="000000"/>
                </a:solidFill>
                <a:latin typeface="Arial" panose="020B0604020202020204" pitchFamily="34" charset="0"/>
                <a:cs typeface="Arial" panose="020B0604020202020204" pitchFamily="34" charset="0"/>
              </a:rPr>
              <a:t>Taktiež ste spontánni, radi prichádzate s vlastnými nápadmi a ste veľmi ambiciózni. Negatívnom však je, že môžete patriť k ľuďom, ktorí sú súťaživí, snobskí a arogantní. Často chcete byť aj stredobodom pozornosti.</a:t>
            </a:r>
          </a:p>
        </p:txBody>
      </p:sp>
      <p:sp>
        <p:nvSpPr>
          <p:cNvPr id="12" name="Obdĺžnik 11"/>
          <p:cNvSpPr/>
          <p:nvPr/>
        </p:nvSpPr>
        <p:spPr>
          <a:xfrm>
            <a:off x="0" y="5572068"/>
            <a:ext cx="4727448" cy="1200329"/>
          </a:xfrm>
          <a:prstGeom prst="rect">
            <a:avLst/>
          </a:prstGeom>
        </p:spPr>
        <p:txBody>
          <a:bodyPr wrap="square">
            <a:spAutoFit/>
          </a:bodyPr>
          <a:lstStyle/>
          <a:p>
            <a:r>
              <a:rPr lang="sk-SK" sz="900" b="1" dirty="0">
                <a:solidFill>
                  <a:srgbClr val="000000"/>
                </a:solidFill>
                <a:latin typeface="Arial" panose="020B0604020202020204" pitchFamily="34" charset="0"/>
                <a:cs typeface="Arial" panose="020B0604020202020204" pitchFamily="34" charset="0"/>
              </a:rPr>
              <a:t>Dievča v ružových šatách</a:t>
            </a:r>
          </a:p>
          <a:p>
            <a:pPr algn="just"/>
            <a:r>
              <a:rPr lang="sk-SK" sz="900" dirty="0">
                <a:solidFill>
                  <a:srgbClr val="000000"/>
                </a:solidFill>
                <a:latin typeface="Arial" panose="020B0604020202020204" pitchFamily="34" charset="0"/>
                <a:cs typeface="Arial" panose="020B0604020202020204" pitchFamily="34" charset="0"/>
              </a:rPr>
              <a:t>Ak sa domnievate, že vázu rozbilo najmenšie dievča v ružových šatách, môžete ľahko dôverovať ostatným. Ste veľmi emocionálni a každý neúspech si až príliš pripúšťate. Každý deň sa však snažíte byť lepším človekom, ktorý neustále pracuje na sebe a na dosahovaní svojich cieľov.</a:t>
            </a:r>
          </a:p>
          <a:p>
            <a:pPr algn="just"/>
            <a:r>
              <a:rPr lang="sk-SK" sz="900" dirty="0">
                <a:solidFill>
                  <a:srgbClr val="000000"/>
                </a:solidFill>
                <a:latin typeface="Arial" panose="020B0604020202020204" pitchFamily="34" charset="0"/>
                <a:cs typeface="Arial" panose="020B0604020202020204" pitchFamily="34" charset="0"/>
              </a:rPr>
              <a:t>Taktiež sa s vami ľahko komunikuje a ste dobrými poslucháčmi. Ak vás však začnú ovládať emócie, okamžite zneistíte a uzavriete sa do seba. Vtedy vám musia ostatní pripomenúť vašu jedinečnosť a skvelé schopnosti.</a:t>
            </a:r>
          </a:p>
        </p:txBody>
      </p:sp>
      <p:sp>
        <p:nvSpPr>
          <p:cNvPr id="13" name="BlokTextu 12"/>
          <p:cNvSpPr txBox="1"/>
          <p:nvPr/>
        </p:nvSpPr>
        <p:spPr>
          <a:xfrm>
            <a:off x="475397" y="299184"/>
            <a:ext cx="1536192" cy="261610"/>
          </a:xfrm>
          <a:prstGeom prst="rect">
            <a:avLst/>
          </a:prstGeom>
          <a:noFill/>
        </p:spPr>
        <p:txBody>
          <a:bodyPr wrap="square" rtlCol="0">
            <a:spAutoFit/>
          </a:bodyPr>
          <a:lstStyle/>
          <a:p>
            <a:r>
              <a:rPr lang="sk-SK" sz="1100" b="1" dirty="0"/>
              <a:t>Psychologický test</a:t>
            </a:r>
          </a:p>
        </p:txBody>
      </p:sp>
      <p:pic>
        <p:nvPicPr>
          <p:cNvPr id="14" name="Obrázok 13"/>
          <p:cNvPicPr>
            <a:picLocks noChangeAspect="1"/>
          </p:cNvPicPr>
          <p:nvPr/>
        </p:nvPicPr>
        <p:blipFill rotWithShape="1">
          <a:blip r:embed="rId4"/>
          <a:srcRect t="18000" b="20600"/>
          <a:stretch/>
        </p:blipFill>
        <p:spPr>
          <a:xfrm rot="10800000">
            <a:off x="5424641" y="4630916"/>
            <a:ext cx="4092014" cy="1713977"/>
          </a:xfrm>
          <a:prstGeom prst="rect">
            <a:avLst/>
          </a:prstGeom>
          <a:ln>
            <a:solidFill>
              <a:srgbClr val="FFC000"/>
            </a:solidFill>
          </a:ln>
        </p:spPr>
      </p:pic>
      <p:sp>
        <p:nvSpPr>
          <p:cNvPr id="15" name="BlokTextu 14"/>
          <p:cNvSpPr txBox="1"/>
          <p:nvPr/>
        </p:nvSpPr>
        <p:spPr>
          <a:xfrm>
            <a:off x="6556248" y="6484896"/>
            <a:ext cx="1975104" cy="246221"/>
          </a:xfrm>
          <a:prstGeom prst="rect">
            <a:avLst/>
          </a:prstGeom>
          <a:noFill/>
        </p:spPr>
        <p:txBody>
          <a:bodyPr wrap="square" rtlCol="0">
            <a:spAutoFit/>
          </a:bodyPr>
          <a:lstStyle/>
          <a:p>
            <a:r>
              <a:rPr lang="sk-SK" sz="1000" dirty="0" smtClean="0"/>
              <a:t>Ukážky nášho školského časopisu</a:t>
            </a:r>
            <a:endParaRPr lang="sk-SK" sz="1000" dirty="0"/>
          </a:p>
        </p:txBody>
      </p:sp>
    </p:spTree>
    <p:extLst>
      <p:ext uri="{BB962C8B-B14F-4D97-AF65-F5344CB8AC3E}">
        <p14:creationId xmlns:p14="http://schemas.microsoft.com/office/powerpoint/2010/main" val="1553877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318005" y="58927"/>
            <a:ext cx="1792224" cy="230832"/>
          </a:xfrm>
          <a:prstGeom prst="rect">
            <a:avLst/>
          </a:prstGeom>
          <a:noFill/>
        </p:spPr>
        <p:txBody>
          <a:bodyPr wrap="square" rtlCol="0">
            <a:spAutoFit/>
          </a:bodyPr>
          <a:lstStyle/>
          <a:p>
            <a:r>
              <a:rPr lang="sk-SK" sz="900" dirty="0"/>
              <a:t>- 6 -</a:t>
            </a:r>
          </a:p>
        </p:txBody>
      </p:sp>
      <p:sp>
        <p:nvSpPr>
          <p:cNvPr id="3" name="BlokTextu 2"/>
          <p:cNvSpPr txBox="1"/>
          <p:nvPr/>
        </p:nvSpPr>
        <p:spPr>
          <a:xfrm>
            <a:off x="7223760" y="117727"/>
            <a:ext cx="987552" cy="230832"/>
          </a:xfrm>
          <a:prstGeom prst="rect">
            <a:avLst/>
          </a:prstGeom>
          <a:noFill/>
        </p:spPr>
        <p:txBody>
          <a:bodyPr wrap="square" rtlCol="0">
            <a:spAutoFit/>
          </a:bodyPr>
          <a:lstStyle/>
          <a:p>
            <a:r>
              <a:rPr lang="sk-SK" sz="900" dirty="0"/>
              <a:t>- 15 -</a:t>
            </a:r>
          </a:p>
        </p:txBody>
      </p:sp>
      <p:pic>
        <p:nvPicPr>
          <p:cNvPr id="5" name="Obrázok 4"/>
          <p:cNvPicPr>
            <a:picLocks noChangeAspect="1"/>
          </p:cNvPicPr>
          <p:nvPr/>
        </p:nvPicPr>
        <p:blipFill>
          <a:blip r:embed="rId2"/>
          <a:stretch>
            <a:fillRect/>
          </a:stretch>
        </p:blipFill>
        <p:spPr>
          <a:xfrm>
            <a:off x="8526782" y="525630"/>
            <a:ext cx="1240908" cy="403405"/>
          </a:xfrm>
          <a:prstGeom prst="rect">
            <a:avLst/>
          </a:prstGeom>
        </p:spPr>
      </p:pic>
      <p:sp>
        <p:nvSpPr>
          <p:cNvPr id="15" name="BlokTextu 14"/>
          <p:cNvSpPr txBox="1"/>
          <p:nvPr/>
        </p:nvSpPr>
        <p:spPr>
          <a:xfrm>
            <a:off x="1325881" y="404168"/>
            <a:ext cx="1984249" cy="276999"/>
          </a:xfrm>
          <a:prstGeom prst="rect">
            <a:avLst/>
          </a:prstGeom>
          <a:noFill/>
          <a:ln>
            <a:solidFill>
              <a:srgbClr val="92D050"/>
            </a:solidFill>
          </a:ln>
        </p:spPr>
        <p:txBody>
          <a:bodyPr wrap="square" rtlCol="0">
            <a:spAutoFit/>
          </a:bodyPr>
          <a:lstStyle/>
          <a:p>
            <a:r>
              <a:rPr lang="sk-SK" sz="1200" dirty="0"/>
              <a:t>Bývalí prváci na návšteve</a:t>
            </a:r>
          </a:p>
        </p:txBody>
      </p:sp>
      <p:sp>
        <p:nvSpPr>
          <p:cNvPr id="17" name="BlokTextu 16"/>
          <p:cNvSpPr txBox="1"/>
          <p:nvPr/>
        </p:nvSpPr>
        <p:spPr>
          <a:xfrm>
            <a:off x="109727" y="909986"/>
            <a:ext cx="4668013" cy="5847755"/>
          </a:xfrm>
          <a:prstGeom prst="rect">
            <a:avLst/>
          </a:prstGeom>
          <a:noFill/>
        </p:spPr>
        <p:txBody>
          <a:bodyPr wrap="square" rtlCol="0">
            <a:spAutoFit/>
          </a:bodyPr>
          <a:lstStyle/>
          <a:p>
            <a:pPr algn="just"/>
            <a:r>
              <a:rPr lang="sk-SK" sz="1100" dirty="0"/>
              <a:t>18. apríla do našej školy na pozvanie redakčnej rady zavítala milá návšteva. Boli to bývalí žiaci - prváci, ktorí v pamätný deň 1. septembra 1963 prešli bránami novootvorenej školy na Komenského ulici.  Od tých čias, kedy naši hostia zasadli do prváckych lavíc, uplynulo už 60 rokov, ale ich spomienky na školu nevybledli, ba práve naopak. Veruže, bolo na čo spomínať. Naši členovia redakčnej rady zahrnuli bývalých prvákov množstvom otázok, ktoré ako správni redaktori zaznamenali na diktafón, aby sa uchovali vzácne spomienky na školu, ktorá vtedy ešte len začínala písať svoju históriu.</a:t>
            </a:r>
          </a:p>
          <a:p>
            <a:pPr algn="just"/>
            <a:r>
              <a:rPr lang="sk-SK" sz="1100" dirty="0"/>
              <a:t>Dozvedeli sme sa od nich zaujímavé informácie. Napríklad, že:</a:t>
            </a:r>
          </a:p>
          <a:p>
            <a:pPr algn="just"/>
            <a:endParaRPr lang="sk-SK" sz="1100" dirty="0"/>
          </a:p>
          <a:p>
            <a:pPr algn="just"/>
            <a:r>
              <a:rPr lang="sk-SK" sz="1100" dirty="0"/>
              <a:t>-    ich triednou učiteľkou bola pani učiteľka </a:t>
            </a:r>
            <a:r>
              <a:rPr lang="sk-SK" sz="1100" dirty="0" err="1"/>
              <a:t>Krajňaková</a:t>
            </a:r>
            <a:endParaRPr lang="sk-SK" sz="1100" dirty="0"/>
          </a:p>
          <a:p>
            <a:pPr marL="171454" indent="-171454" algn="just">
              <a:buFontTx/>
              <a:buChar char="-"/>
            </a:pPr>
            <a:r>
              <a:rPr lang="sk-SK" sz="1100" dirty="0"/>
              <a:t>prvým riaditeľom školy bol pán </a:t>
            </a:r>
            <a:r>
              <a:rPr lang="sk-SK" sz="1100" dirty="0" err="1"/>
              <a:t>Micaj</a:t>
            </a:r>
            <a:endParaRPr lang="sk-SK" sz="1100" dirty="0"/>
          </a:p>
          <a:p>
            <a:pPr marL="171454" indent="-171454" algn="just">
              <a:buFontTx/>
              <a:buChar char="-"/>
            </a:pPr>
            <a:r>
              <a:rPr lang="sk-SK" sz="1100" dirty="0"/>
              <a:t>učili ich títo učitelia – p. </a:t>
            </a:r>
            <a:r>
              <a:rPr lang="sk-SK" sz="1100" dirty="0" err="1"/>
              <a:t>Chachaľak</a:t>
            </a:r>
            <a:r>
              <a:rPr lang="sk-SK" sz="1100" dirty="0"/>
              <a:t>, </a:t>
            </a:r>
            <a:r>
              <a:rPr lang="sk-SK" sz="1100" dirty="0" err="1"/>
              <a:t>Burcin</a:t>
            </a:r>
            <a:r>
              <a:rPr lang="sk-SK" sz="1100" dirty="0"/>
              <a:t>, </a:t>
            </a:r>
            <a:r>
              <a:rPr lang="sk-SK" sz="1100" dirty="0" err="1"/>
              <a:t>Pirník</a:t>
            </a:r>
            <a:r>
              <a:rPr lang="sk-SK" sz="1100" dirty="0"/>
              <a:t>, </a:t>
            </a:r>
            <a:r>
              <a:rPr lang="sk-SK" sz="1100" dirty="0" err="1"/>
              <a:t>Držízga</a:t>
            </a:r>
            <a:r>
              <a:rPr lang="sk-SK" sz="1100" dirty="0"/>
              <a:t>, </a:t>
            </a:r>
            <a:r>
              <a:rPr lang="sk-SK" sz="1100" dirty="0" err="1"/>
              <a:t>Januch</a:t>
            </a:r>
            <a:r>
              <a:rPr lang="sk-SK" sz="1100" dirty="0"/>
              <a:t>, Smetanová, </a:t>
            </a:r>
            <a:r>
              <a:rPr lang="sk-SK" sz="1100" dirty="0" err="1"/>
              <a:t>Galajdová</a:t>
            </a:r>
            <a:r>
              <a:rPr lang="sk-SK" sz="1100" dirty="0"/>
              <a:t>, </a:t>
            </a:r>
            <a:r>
              <a:rPr lang="sk-SK" sz="1100" dirty="0" err="1"/>
              <a:t>Pirníková</a:t>
            </a:r>
            <a:r>
              <a:rPr lang="sk-SK" sz="1100" dirty="0"/>
              <a:t>, </a:t>
            </a:r>
            <a:r>
              <a:rPr lang="sk-SK" sz="1100" dirty="0" err="1"/>
              <a:t>Kašubová</a:t>
            </a:r>
            <a:r>
              <a:rPr lang="sk-SK" sz="1100" dirty="0"/>
              <a:t> a ďalší</a:t>
            </a:r>
          </a:p>
          <a:p>
            <a:pPr marL="171454" indent="-171454" algn="just">
              <a:buFontTx/>
              <a:buChar char="-"/>
            </a:pPr>
            <a:r>
              <a:rPr lang="sk-SK" sz="1100" dirty="0"/>
              <a:t>ich obľúbenými predmetmi boli telesná, hudobná a pracovná výchova</a:t>
            </a:r>
          </a:p>
          <a:p>
            <a:pPr marL="171454" indent="-171454" algn="just">
              <a:buFontTx/>
              <a:buChar char="-"/>
            </a:pPr>
            <a:r>
              <a:rPr lang="sk-SK" sz="1100" dirty="0"/>
              <a:t>triedy boli na vtedajšiu dobu dobre vybavené, najmä učebňa chémie, fyziky a pracovné dielne</a:t>
            </a:r>
          </a:p>
          <a:p>
            <a:pPr marL="171454" indent="-171454" algn="just">
              <a:buFontTx/>
              <a:buChar char="-"/>
            </a:pPr>
            <a:r>
              <a:rPr lang="sk-SK" sz="1100" dirty="0"/>
              <a:t>spoločenská miestnosť ešte vtedy nebola postavená</a:t>
            </a:r>
          </a:p>
          <a:p>
            <a:pPr marL="171454" indent="-171454" algn="just">
              <a:buFontTx/>
              <a:buChar char="-"/>
            </a:pPr>
            <a:r>
              <a:rPr lang="sk-SK" sz="1100" dirty="0"/>
              <a:t>pred školou ešte nerástli stromy, ale postupne ich vysádzali</a:t>
            </a:r>
          </a:p>
          <a:p>
            <a:pPr marL="171454" indent="-171454" algn="just">
              <a:buFontTx/>
              <a:buChar char="-"/>
            </a:pPr>
            <a:r>
              <a:rPr lang="sk-SK" sz="1100" dirty="0"/>
              <a:t>vtedy boli žiaci iskričkami a pioniermi</a:t>
            </a:r>
          </a:p>
          <a:p>
            <a:pPr marL="171454" indent="-171454" algn="just">
              <a:buFontTx/>
              <a:buChar char="-"/>
            </a:pPr>
            <a:r>
              <a:rPr lang="sk-SK" sz="1100" dirty="0"/>
              <a:t>spomínali, ako dostali pätorky z diktátu z hudobnej výchovy od učiteľa Muchu, ktorý hral na husliach a oni nevedeli zapisovať noty</a:t>
            </a:r>
          </a:p>
          <a:p>
            <a:pPr marL="171454" indent="-171454" algn="just">
              <a:buFontTx/>
              <a:buChar char="-"/>
            </a:pPr>
            <a:r>
              <a:rPr lang="sk-SK" sz="1100" dirty="0"/>
              <a:t>v zime sa vozili na školských taškách dolu kopcom</a:t>
            </a:r>
          </a:p>
          <a:p>
            <a:pPr marL="171454" indent="-171454" algn="just">
              <a:buFontTx/>
              <a:buChar char="-"/>
            </a:pPr>
            <a:r>
              <a:rPr lang="sk-SK" sz="1100" dirty="0"/>
              <a:t>na výlety chodili na </a:t>
            </a:r>
            <a:r>
              <a:rPr lang="sk-SK" sz="1100" dirty="0" err="1"/>
              <a:t>Danovú</a:t>
            </a:r>
            <a:r>
              <a:rPr lang="sk-SK" sz="1100" dirty="0"/>
              <a:t> a na Čertov kameň, na Duklu a do Svidníka...</a:t>
            </a:r>
          </a:p>
          <a:p>
            <a:pPr marL="171454" indent="-171454" algn="just">
              <a:buFontTx/>
              <a:buChar char="-"/>
            </a:pPr>
            <a:endParaRPr lang="sk-SK" sz="1100" dirty="0"/>
          </a:p>
          <a:p>
            <a:pPr algn="just"/>
            <a:r>
              <a:rPr lang="sk-SK" sz="1100" dirty="0"/>
              <a:t>Toto sú len malé čriepky zo spomienok bývalých žiakov, ktorí sú dnes ľuďmi v zrelom veku. Úspešne dokončili štúdiá, uplatnili sa v rôznych povolaniach, založili si rodiny, vychovali svoje deti, ba dokonca sa stali už aj starými rodičmi. </a:t>
            </a:r>
          </a:p>
          <a:p>
            <a:pPr algn="just"/>
            <a:endParaRPr lang="sk-SK" sz="1100" dirty="0"/>
          </a:p>
          <a:p>
            <a:pPr algn="just"/>
            <a:r>
              <a:rPr lang="sk-SK" sz="1100" dirty="0"/>
              <a:t>Našich hostí potom čakala prehliadka školy. Bývalí prváci zavítali do triedy k terajším prvákom a bolo to veľmi milé stretnutie. Navštívili herňu, školské múzeum, dielne, odborné učebne, oddychovú zónu, knižnicu a ďalšie priestory. Pochválili sme sa im s jazierkom a korytnačkami, s rybičkami v dvoch akváriách a s krásnymi andulkami v priestoroch vestibulu.</a:t>
            </a:r>
          </a:p>
        </p:txBody>
      </p:sp>
      <p:sp>
        <p:nvSpPr>
          <p:cNvPr id="16" name="Obdĺžnik 15"/>
          <p:cNvSpPr/>
          <p:nvPr/>
        </p:nvSpPr>
        <p:spPr>
          <a:xfrm>
            <a:off x="5093209" y="1251914"/>
            <a:ext cx="4812791" cy="5606086"/>
          </a:xfrm>
          <a:prstGeom prst="rect">
            <a:avLst/>
          </a:prstGeom>
        </p:spPr>
        <p:txBody>
          <a:bodyPr wrap="square">
            <a:spAutoFit/>
          </a:bodyPr>
          <a:lstStyle/>
          <a:p>
            <a:pPr>
              <a:lnSpc>
                <a:spcPct val="107000"/>
              </a:lnSpc>
              <a:spcAft>
                <a:spcPts val="800"/>
              </a:spcAft>
            </a:pPr>
            <a:r>
              <a:rPr lang="sk-SK" sz="900" b="1" u="sng" dirty="0">
                <a:latin typeface="Arial" panose="020B0604020202020204" pitchFamily="34" charset="0"/>
                <a:ea typeface="Calibri" panose="020F0502020204030204" pitchFamily="34" charset="0"/>
                <a:cs typeface="Arial" panose="020B0604020202020204" pitchFamily="34" charset="0"/>
              </a:rPr>
              <a:t>Prečo mám rád slovenčinu, prečo mám rád Slovensko</a:t>
            </a:r>
            <a:r>
              <a:rPr lang="sk-SK" sz="900" b="1" dirty="0">
                <a:latin typeface="Arial" panose="020B0604020202020204" pitchFamily="34" charset="0"/>
                <a:ea typeface="Calibri" panose="020F0502020204030204" pitchFamily="34" charset="0"/>
                <a:cs typeface="Arial" panose="020B0604020202020204" pitchFamily="34" charset="0"/>
              </a:rPr>
              <a:t> </a:t>
            </a:r>
            <a:endParaRPr lang="sk-SK" sz="900" dirty="0">
              <a:latin typeface="Arial" panose="020B0604020202020204" pitchFamily="34" charset="0"/>
              <a:ea typeface="Calibri" panose="020F0502020204030204" pitchFamily="34" charset="0"/>
              <a:cs typeface="Arial" panose="020B0604020202020204" pitchFamily="34" charset="0"/>
            </a:endParaRP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Každý človek sa svojím príchodom na svet začlení k nejakej krajine. S kolískou mu je zapísaná do srdca aj história, kultúra či krása prírody. </a:t>
            </a: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	Ja mám to šťastie, že som sa narodil v krajine, ktorej sa hovorí srdce Európy. Slovensko – krajina malá rozlohou, no veľká svojou „dušou a srdcom“. Krajina, v ktorej nevymiera človečenstvo ani túžba po krásnom a pokojnom živote. Už odpradávna bol slovenský ľud zadefinovaný ako jednoduchý, pracovitý, túžiaci po pravde a spravodlivosti, horkokrvný v boji za osobnú či občiansku slobodu. Ľud, ktorý je autorom vzácnych ľudových piesní, rozprávok, tancov, ľudových tradícií či architektúry.</a:t>
            </a: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Slovensko je krajinou symbolov. Symbol lipy – strom jari, lásky, manželstva a pokoja. Tatry – symbol majestátnosti a nebojácnosti. Kríž – symbol utrpenia i lásky navzájom, symbol viery. </a:t>
            </a: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Niet krajšieho miesta na slovenskej zemi ako je naša príroda: vzduch, polia, stromy, lesy. Pôda úrodná, no zároveň nesúca pečať mozoľov našich starých otcov a materí. Niet dokonalejších budov, zámkov, hradov, hradieb, kláštorov ako sú v našej domovine. Sú neobrúseným diamantom architektúry našich predkov. Niet dôležitejšieho miesta na zemi, ako je náš domov v ktoromkoľvek kúte nášho Slovenska. Pretože my Slováci sme boli, sme a budeme, narodili sme sa nimi a nikdy nezabudneme na svoje korene a svoju domovinu. </a:t>
            </a: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Volám sa </a:t>
            </a:r>
            <a:r>
              <a:rPr lang="sk-SK" sz="900" dirty="0" err="1">
                <a:latin typeface="Arial" panose="020B0604020202020204" pitchFamily="34" charset="0"/>
                <a:ea typeface="Calibri" panose="020F0502020204030204" pitchFamily="34" charset="0"/>
                <a:cs typeface="Arial" panose="020B0604020202020204" pitchFamily="34" charset="0"/>
              </a:rPr>
              <a:t>Maxim</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Domenichini</a:t>
            </a:r>
            <a:r>
              <a:rPr lang="sk-SK" sz="900" dirty="0">
                <a:latin typeface="Arial" panose="020B0604020202020204" pitchFamily="34" charset="0"/>
                <a:ea typeface="Calibri" panose="020F0502020204030204" pitchFamily="34" charset="0"/>
                <a:cs typeface="Arial" panose="020B0604020202020204" pitchFamily="34" charset="0"/>
              </a:rPr>
              <a:t> a pochádzam zo zmiešanej slovensko-francúzskej rodiny. U nás doma všetko funguje dvojjazyčne. Často chodíme do Francúzska k starým rodičom. Môj otec ma vedie k vzdelanosti. Tvrdí, že je dôležité, aby som poznal aj frankofónnu kultúru a jazyk. Chce, aby som vedel, kam siahajú moje korene. Tie moje vedú zo štvrtiny do Talianska a Švajčiarska a z tej druhej štvrtiny na severovýchod Slovenska do malebných Medzilaboriec, odkiaľ pochádza moja mamka. Mojím materinským jazykom je slovenčina, francúzsky jazyk som sa naučil prirodzene. Počúval som konverzácie rodičov, pozeral rozprávky. Čítam francúzske knihy, časopisy, počúvam veľa francúzskych pesničiek. No ja som doma tu -  na Slovensku. Žijem tu s mojimi rodičmi a sestrou. Navštevujem tunajšiu základnú školu, čas trávim s priateľmi a voľné rodinné chvíle využívame s rodinou  na poznávacie pobyty po Slovensku. A veru, je sa na čo pozerať. Je tu toľko prírodných a kultúrnych krás a zaujímavostí. Ich krásu mnohokrát ocenia nielen domáci, ale aj zahraniční turisti. Tých zaujme aj náš jazyk, ktorý sa radí medzi najťažšie jazyky sveta. Je pre neho typická deklinácia, v ktorej sa mení všetko – rody, časovanie, predložky a ich viazanosť na pády. No zároveň ich upúta slovenská melódia, mäkkosť a spevavosť slovenského jazyka.</a:t>
            </a:r>
          </a:p>
          <a:p>
            <a:pPr indent="449592" algn="just"/>
            <a:r>
              <a:rPr lang="sk-SK" sz="900" dirty="0">
                <a:latin typeface="Arial" panose="020B0604020202020204" pitchFamily="34" charset="0"/>
                <a:ea typeface="Calibri" panose="020F0502020204030204" pitchFamily="34" charset="0"/>
                <a:cs typeface="Arial" panose="020B0604020202020204" pitchFamily="34" charset="0"/>
              </a:rPr>
              <a:t>Až raz dospejem, určite rád navštívim aj iné krajiny. No už teraz viem, že moje nohy a srdce ma vždy privedú naspäť na Slovensko. Pretože človek má len jednu vlasť ako má len jednu matku.</a:t>
            </a:r>
          </a:p>
          <a:p>
            <a:pPr indent="449592" algn="just"/>
            <a:r>
              <a:rPr lang="sk-SK" sz="900" dirty="0" smtClean="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Maxim</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Domenichini</a:t>
            </a:r>
            <a:r>
              <a:rPr lang="sk-SK" sz="900" dirty="0">
                <a:latin typeface="Arial" panose="020B0604020202020204" pitchFamily="34" charset="0"/>
                <a:ea typeface="Calibri" panose="020F0502020204030204" pitchFamily="34" charset="0"/>
                <a:cs typeface="Arial" panose="020B0604020202020204" pitchFamily="34" charset="0"/>
              </a:rPr>
              <a:t>, 7.A</a:t>
            </a:r>
          </a:p>
        </p:txBody>
      </p:sp>
      <p:sp>
        <p:nvSpPr>
          <p:cNvPr id="19" name="BlokTextu 18"/>
          <p:cNvSpPr txBox="1"/>
          <p:nvPr/>
        </p:nvSpPr>
        <p:spPr>
          <a:xfrm>
            <a:off x="5221304" y="348559"/>
            <a:ext cx="3081448" cy="784830"/>
          </a:xfrm>
          <a:prstGeom prst="rect">
            <a:avLst/>
          </a:prstGeom>
          <a:noFill/>
          <a:ln>
            <a:solidFill>
              <a:schemeClr val="tx1">
                <a:lumMod val="50000"/>
                <a:lumOff val="50000"/>
              </a:schemeClr>
            </a:solidFill>
          </a:ln>
        </p:spPr>
        <p:txBody>
          <a:bodyPr wrap="square" rtlCol="0">
            <a:spAutoFit/>
          </a:bodyPr>
          <a:lstStyle/>
          <a:p>
            <a:pPr algn="just"/>
            <a:r>
              <a:rPr lang="sk-SK" sz="900" b="1" i="1" dirty="0">
                <a:latin typeface="Arial" panose="020B0604020202020204" pitchFamily="34" charset="0"/>
                <a:cs typeface="Arial" panose="020B0604020202020204" pitchFamily="34" charset="0"/>
              </a:rPr>
              <a:t>Do rubriky Vlastná tvorba zaraďujeme prácu, ktorá sa umiestnila na 1. mieste v celoslovenskej súťaži Prečo mám rád slovenčinu, prečo mám rád Slovensko. K veľkému úspechu  nášmu žiakovi srdečne blahoželáme.</a:t>
            </a:r>
          </a:p>
        </p:txBody>
      </p:sp>
    </p:spTree>
    <p:extLst>
      <p:ext uri="{BB962C8B-B14F-4D97-AF65-F5344CB8AC3E}">
        <p14:creationId xmlns:p14="http://schemas.microsoft.com/office/powerpoint/2010/main" val="37851949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Obrázok 18"/>
          <p:cNvPicPr>
            <a:picLocks noChangeAspect="1"/>
          </p:cNvPicPr>
          <p:nvPr/>
        </p:nvPicPr>
        <p:blipFill rotWithShape="1">
          <a:blip r:embed="rId2"/>
          <a:srcRect l="14679" t="27979" r="14794"/>
          <a:stretch/>
        </p:blipFill>
        <p:spPr>
          <a:xfrm>
            <a:off x="7688880" y="5179292"/>
            <a:ext cx="1754141" cy="1435655"/>
          </a:xfrm>
          <a:prstGeom prst="rect">
            <a:avLst/>
          </a:prstGeom>
          <a:ln>
            <a:solidFill>
              <a:srgbClr val="00B050"/>
            </a:solidFill>
          </a:ln>
        </p:spPr>
      </p:pic>
      <p:sp>
        <p:nvSpPr>
          <p:cNvPr id="2" name="BlokTextu 1"/>
          <p:cNvSpPr txBox="1"/>
          <p:nvPr/>
        </p:nvSpPr>
        <p:spPr>
          <a:xfrm>
            <a:off x="2148841" y="208081"/>
            <a:ext cx="1078992" cy="230832"/>
          </a:xfrm>
          <a:prstGeom prst="rect">
            <a:avLst/>
          </a:prstGeom>
          <a:noFill/>
        </p:spPr>
        <p:txBody>
          <a:bodyPr wrap="square" rtlCol="0">
            <a:spAutoFit/>
          </a:bodyPr>
          <a:lstStyle/>
          <a:p>
            <a:r>
              <a:rPr lang="sk-SK" sz="900" dirty="0"/>
              <a:t>- 14 -</a:t>
            </a:r>
          </a:p>
        </p:txBody>
      </p:sp>
      <p:sp>
        <p:nvSpPr>
          <p:cNvPr id="3" name="BlokTextu 2"/>
          <p:cNvSpPr txBox="1"/>
          <p:nvPr/>
        </p:nvSpPr>
        <p:spPr>
          <a:xfrm>
            <a:off x="7356333" y="187562"/>
            <a:ext cx="1197865" cy="230832"/>
          </a:xfrm>
          <a:prstGeom prst="rect">
            <a:avLst/>
          </a:prstGeom>
          <a:noFill/>
        </p:spPr>
        <p:txBody>
          <a:bodyPr wrap="square" rtlCol="0">
            <a:spAutoFit/>
          </a:bodyPr>
          <a:lstStyle/>
          <a:p>
            <a:r>
              <a:rPr lang="sk-SK" sz="900" dirty="0"/>
              <a:t>- 7 -</a:t>
            </a:r>
          </a:p>
        </p:txBody>
      </p:sp>
      <p:pic>
        <p:nvPicPr>
          <p:cNvPr id="4" name="Obrázok 3"/>
          <p:cNvPicPr>
            <a:picLocks noChangeAspect="1"/>
          </p:cNvPicPr>
          <p:nvPr/>
        </p:nvPicPr>
        <p:blipFill>
          <a:blip r:embed="rId3"/>
          <a:stretch>
            <a:fillRect/>
          </a:stretch>
        </p:blipFill>
        <p:spPr>
          <a:xfrm>
            <a:off x="190109" y="1706724"/>
            <a:ext cx="2017808" cy="1523779"/>
          </a:xfrm>
          <a:prstGeom prst="rect">
            <a:avLst/>
          </a:prstGeom>
        </p:spPr>
      </p:pic>
      <p:pic>
        <p:nvPicPr>
          <p:cNvPr id="5" name="Obrázok 4"/>
          <p:cNvPicPr>
            <a:picLocks noChangeAspect="1"/>
          </p:cNvPicPr>
          <p:nvPr/>
        </p:nvPicPr>
        <p:blipFill>
          <a:blip r:embed="rId4"/>
          <a:stretch>
            <a:fillRect/>
          </a:stretch>
        </p:blipFill>
        <p:spPr>
          <a:xfrm>
            <a:off x="2558120" y="1661103"/>
            <a:ext cx="2019218" cy="1563277"/>
          </a:xfrm>
          <a:prstGeom prst="rect">
            <a:avLst/>
          </a:prstGeom>
        </p:spPr>
      </p:pic>
      <p:pic>
        <p:nvPicPr>
          <p:cNvPr id="6" name="Obrázok 5"/>
          <p:cNvPicPr>
            <a:picLocks noChangeAspect="1"/>
          </p:cNvPicPr>
          <p:nvPr/>
        </p:nvPicPr>
        <p:blipFill>
          <a:blip r:embed="rId5"/>
          <a:stretch>
            <a:fillRect/>
          </a:stretch>
        </p:blipFill>
        <p:spPr>
          <a:xfrm>
            <a:off x="456158" y="3278920"/>
            <a:ext cx="1243692" cy="323116"/>
          </a:xfrm>
          <a:prstGeom prst="rect">
            <a:avLst/>
          </a:prstGeom>
        </p:spPr>
      </p:pic>
      <p:pic>
        <p:nvPicPr>
          <p:cNvPr id="7" name="Obrázok 6"/>
          <p:cNvPicPr>
            <a:picLocks noChangeAspect="1"/>
          </p:cNvPicPr>
          <p:nvPr/>
        </p:nvPicPr>
        <p:blipFill>
          <a:blip r:embed="rId6"/>
          <a:stretch>
            <a:fillRect/>
          </a:stretch>
        </p:blipFill>
        <p:spPr>
          <a:xfrm>
            <a:off x="2951468" y="3300566"/>
            <a:ext cx="1060796" cy="323116"/>
          </a:xfrm>
          <a:prstGeom prst="rect">
            <a:avLst/>
          </a:prstGeom>
        </p:spPr>
      </p:pic>
      <p:pic>
        <p:nvPicPr>
          <p:cNvPr id="8" name="Obrázok 7"/>
          <p:cNvPicPr>
            <a:picLocks noChangeAspect="1"/>
          </p:cNvPicPr>
          <p:nvPr/>
        </p:nvPicPr>
        <p:blipFill>
          <a:blip r:embed="rId7"/>
          <a:stretch>
            <a:fillRect/>
          </a:stretch>
        </p:blipFill>
        <p:spPr>
          <a:xfrm>
            <a:off x="194405" y="4176209"/>
            <a:ext cx="2105661" cy="1648758"/>
          </a:xfrm>
          <a:prstGeom prst="rect">
            <a:avLst/>
          </a:prstGeom>
        </p:spPr>
      </p:pic>
      <p:pic>
        <p:nvPicPr>
          <p:cNvPr id="9" name="Obrázok 8"/>
          <p:cNvPicPr>
            <a:picLocks noChangeAspect="1"/>
          </p:cNvPicPr>
          <p:nvPr/>
        </p:nvPicPr>
        <p:blipFill>
          <a:blip r:embed="rId8"/>
          <a:stretch>
            <a:fillRect/>
          </a:stretch>
        </p:blipFill>
        <p:spPr>
          <a:xfrm>
            <a:off x="674162" y="6028776"/>
            <a:ext cx="1146146" cy="323116"/>
          </a:xfrm>
          <a:prstGeom prst="rect">
            <a:avLst/>
          </a:prstGeom>
        </p:spPr>
      </p:pic>
      <p:pic>
        <p:nvPicPr>
          <p:cNvPr id="10" name="Obrázok 9"/>
          <p:cNvPicPr>
            <a:picLocks noChangeAspect="1"/>
          </p:cNvPicPr>
          <p:nvPr/>
        </p:nvPicPr>
        <p:blipFill>
          <a:blip r:embed="rId9"/>
          <a:stretch>
            <a:fillRect/>
          </a:stretch>
        </p:blipFill>
        <p:spPr>
          <a:xfrm>
            <a:off x="2584692" y="4160756"/>
            <a:ext cx="2109940" cy="1679665"/>
          </a:xfrm>
          <a:prstGeom prst="rect">
            <a:avLst/>
          </a:prstGeom>
        </p:spPr>
      </p:pic>
      <p:pic>
        <p:nvPicPr>
          <p:cNvPr id="11" name="Obrázok 10"/>
          <p:cNvPicPr>
            <a:picLocks noChangeAspect="1"/>
          </p:cNvPicPr>
          <p:nvPr/>
        </p:nvPicPr>
        <p:blipFill>
          <a:blip r:embed="rId10"/>
          <a:stretch>
            <a:fillRect/>
          </a:stretch>
        </p:blipFill>
        <p:spPr>
          <a:xfrm>
            <a:off x="3139746" y="6028776"/>
            <a:ext cx="999831" cy="323116"/>
          </a:xfrm>
          <a:prstGeom prst="rect">
            <a:avLst/>
          </a:prstGeom>
        </p:spPr>
      </p:pic>
      <p:pic>
        <p:nvPicPr>
          <p:cNvPr id="12" name="Obrázok 11"/>
          <p:cNvPicPr>
            <a:picLocks noChangeAspect="1"/>
          </p:cNvPicPr>
          <p:nvPr/>
        </p:nvPicPr>
        <p:blipFill>
          <a:blip r:embed="rId11"/>
          <a:stretch>
            <a:fillRect/>
          </a:stretch>
        </p:blipFill>
        <p:spPr>
          <a:xfrm>
            <a:off x="2558120" y="627268"/>
            <a:ext cx="1693840" cy="554246"/>
          </a:xfrm>
          <a:prstGeom prst="rect">
            <a:avLst/>
          </a:prstGeom>
        </p:spPr>
      </p:pic>
      <p:pic>
        <p:nvPicPr>
          <p:cNvPr id="13" name="Obrázok 12"/>
          <p:cNvPicPr>
            <a:picLocks noChangeAspect="1"/>
          </p:cNvPicPr>
          <p:nvPr/>
        </p:nvPicPr>
        <p:blipFill>
          <a:blip r:embed="rId12"/>
          <a:stretch>
            <a:fillRect/>
          </a:stretch>
        </p:blipFill>
        <p:spPr>
          <a:xfrm>
            <a:off x="369623" y="648153"/>
            <a:ext cx="1416762" cy="446864"/>
          </a:xfrm>
          <a:prstGeom prst="rect">
            <a:avLst/>
          </a:prstGeom>
          <a:ln>
            <a:solidFill>
              <a:srgbClr val="00B0F0"/>
            </a:solidFill>
          </a:ln>
        </p:spPr>
      </p:pic>
      <p:sp>
        <p:nvSpPr>
          <p:cNvPr id="14" name="Obdĺžnik 13"/>
          <p:cNvSpPr/>
          <p:nvPr/>
        </p:nvSpPr>
        <p:spPr>
          <a:xfrm>
            <a:off x="5107449" y="374126"/>
            <a:ext cx="4685775" cy="2123658"/>
          </a:xfrm>
          <a:prstGeom prst="rect">
            <a:avLst/>
          </a:prstGeom>
        </p:spPr>
        <p:txBody>
          <a:bodyPr wrap="square">
            <a:spAutoFit/>
          </a:bodyPr>
          <a:lstStyle/>
          <a:p>
            <a:pPr algn="just"/>
            <a:r>
              <a:rPr lang="sk-SK" sz="1100" dirty="0"/>
              <a:t>Naši hostia sa u nás cítili naozaj dobre, veď vlastne boli „ako doma“ vo svojej bývalej škole, ktorá im dala základy vzdelania a na ktorú sú aj po toľkých rokoch hrdí.</a:t>
            </a:r>
          </a:p>
          <a:p>
            <a:pPr algn="just"/>
            <a:r>
              <a:rPr lang="sk-SK" sz="1100" dirty="0"/>
              <a:t>Dnešná podoba školy sa im veľmi páči a do ďalších rokov nám zaželali veľa žiakov, množstvo energie a tvorivých nápadov.  </a:t>
            </a:r>
          </a:p>
          <a:p>
            <a:pPr algn="just"/>
            <a:endParaRPr lang="sk-SK" sz="1100" dirty="0"/>
          </a:p>
          <a:p>
            <a:pPr algn="just"/>
            <a:r>
              <a:rPr lang="sk-SK" sz="1100" dirty="0"/>
              <a:t>A iste chcete vedieť, kto boli tí naši úplne prví prváci z roku 1963? </a:t>
            </a:r>
          </a:p>
          <a:p>
            <a:pPr algn="just"/>
            <a:r>
              <a:rPr lang="sk-SK" sz="1100" dirty="0"/>
              <a:t>Naše pozvanie prijali dve „prváčky“ pani Gabriela </a:t>
            </a:r>
            <a:r>
              <a:rPr lang="sk-SK" sz="1100" dirty="0" err="1"/>
              <a:t>Halasová</a:t>
            </a:r>
            <a:r>
              <a:rPr lang="sk-SK" sz="1100" dirty="0"/>
              <a:t> – </a:t>
            </a:r>
            <a:r>
              <a:rPr lang="sk-SK" sz="1100" dirty="0" err="1"/>
              <a:t>Kocanová</a:t>
            </a:r>
            <a:r>
              <a:rPr lang="sk-SK" sz="1100" dirty="0"/>
              <a:t> a pani Ľuba </a:t>
            </a:r>
            <a:r>
              <a:rPr lang="sk-SK" sz="1100" dirty="0" err="1"/>
              <a:t>Lorenčíková</a:t>
            </a:r>
            <a:r>
              <a:rPr lang="sk-SK" sz="1100" dirty="0"/>
              <a:t> – Žigová. Spoločnosť im robili dvaja  „prváci“ pán Mikuláš </a:t>
            </a:r>
            <a:r>
              <a:rPr lang="sk-SK" sz="1100" dirty="0" err="1"/>
              <a:t>Styrčak</a:t>
            </a:r>
            <a:r>
              <a:rPr lang="sk-SK" sz="1100" dirty="0"/>
              <a:t> a pán Jaroslav </a:t>
            </a:r>
            <a:r>
              <a:rPr lang="sk-SK" sz="1100" dirty="0" err="1"/>
              <a:t>Varchola</a:t>
            </a:r>
            <a:r>
              <a:rPr lang="sk-SK" sz="1100" dirty="0"/>
              <a:t>.</a:t>
            </a:r>
          </a:p>
          <a:p>
            <a:pPr algn="just"/>
            <a:endParaRPr lang="sk-SK" sz="1100" dirty="0"/>
          </a:p>
          <a:p>
            <a:pPr algn="just"/>
            <a:r>
              <a:rPr lang="sk-SK" sz="1100" dirty="0"/>
              <a:t>Ďakujeme za návštevu!</a:t>
            </a:r>
          </a:p>
        </p:txBody>
      </p:sp>
      <p:pic>
        <p:nvPicPr>
          <p:cNvPr id="16" name="Obrázok 15"/>
          <p:cNvPicPr>
            <a:picLocks noChangeAspect="1"/>
          </p:cNvPicPr>
          <p:nvPr/>
        </p:nvPicPr>
        <p:blipFill rotWithShape="1">
          <a:blip r:embed="rId13"/>
          <a:srcRect l="16521" t="12751" r="4440"/>
          <a:stretch/>
        </p:blipFill>
        <p:spPr>
          <a:xfrm>
            <a:off x="5263883" y="2767611"/>
            <a:ext cx="1903338" cy="1500154"/>
          </a:xfrm>
          <a:prstGeom prst="rect">
            <a:avLst/>
          </a:prstGeom>
          <a:ln>
            <a:solidFill>
              <a:srgbClr val="00B050"/>
            </a:solidFill>
          </a:ln>
        </p:spPr>
      </p:pic>
      <p:pic>
        <p:nvPicPr>
          <p:cNvPr id="17" name="Obrázok 16"/>
          <p:cNvPicPr>
            <a:picLocks noChangeAspect="1"/>
          </p:cNvPicPr>
          <p:nvPr/>
        </p:nvPicPr>
        <p:blipFill rotWithShape="1">
          <a:blip r:embed="rId14"/>
          <a:srcRect t="13206"/>
          <a:stretch/>
        </p:blipFill>
        <p:spPr>
          <a:xfrm>
            <a:off x="7710093" y="3679246"/>
            <a:ext cx="1734593" cy="1321343"/>
          </a:xfrm>
          <a:prstGeom prst="rect">
            <a:avLst/>
          </a:prstGeom>
          <a:ln>
            <a:solidFill>
              <a:srgbClr val="00B050"/>
            </a:solidFill>
          </a:ln>
        </p:spPr>
      </p:pic>
      <p:pic>
        <p:nvPicPr>
          <p:cNvPr id="18" name="Obrázok 17"/>
          <p:cNvPicPr>
            <a:picLocks noChangeAspect="1"/>
          </p:cNvPicPr>
          <p:nvPr/>
        </p:nvPicPr>
        <p:blipFill rotWithShape="1">
          <a:blip r:embed="rId15"/>
          <a:srcRect l="16426" t="18123" r="10109" b="11994"/>
          <a:stretch/>
        </p:blipFill>
        <p:spPr>
          <a:xfrm>
            <a:off x="7688880" y="2082772"/>
            <a:ext cx="1754141" cy="1404808"/>
          </a:xfrm>
          <a:prstGeom prst="rect">
            <a:avLst/>
          </a:prstGeom>
          <a:ln>
            <a:solidFill>
              <a:srgbClr val="00B050"/>
            </a:solidFill>
          </a:ln>
        </p:spPr>
      </p:pic>
      <p:pic>
        <p:nvPicPr>
          <p:cNvPr id="20" name="Obrázok 19"/>
          <p:cNvPicPr>
            <a:picLocks noChangeAspect="1"/>
          </p:cNvPicPr>
          <p:nvPr/>
        </p:nvPicPr>
        <p:blipFill rotWithShape="1">
          <a:blip r:embed="rId16"/>
          <a:srcRect l="5800" t="11200" r="8100" b="10400"/>
          <a:stretch/>
        </p:blipFill>
        <p:spPr>
          <a:xfrm>
            <a:off x="5332790" y="4765851"/>
            <a:ext cx="1895904" cy="1445931"/>
          </a:xfrm>
          <a:prstGeom prst="rect">
            <a:avLst/>
          </a:prstGeom>
          <a:ln>
            <a:solidFill>
              <a:srgbClr val="00B050"/>
            </a:solidFill>
          </a:ln>
        </p:spPr>
      </p:pic>
    </p:spTree>
    <p:extLst>
      <p:ext uri="{BB962C8B-B14F-4D97-AF65-F5344CB8AC3E}">
        <p14:creationId xmlns:p14="http://schemas.microsoft.com/office/powerpoint/2010/main" val="3554450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182166" y="72627"/>
            <a:ext cx="859536" cy="230832"/>
          </a:xfrm>
          <a:prstGeom prst="rect">
            <a:avLst/>
          </a:prstGeom>
          <a:noFill/>
        </p:spPr>
        <p:txBody>
          <a:bodyPr wrap="square" rtlCol="0">
            <a:spAutoFit/>
          </a:bodyPr>
          <a:lstStyle/>
          <a:p>
            <a:r>
              <a:rPr lang="sk-SK" sz="900" dirty="0"/>
              <a:t>- 8 -</a:t>
            </a:r>
          </a:p>
        </p:txBody>
      </p:sp>
      <p:sp>
        <p:nvSpPr>
          <p:cNvPr id="3" name="BlokTextu 2"/>
          <p:cNvSpPr txBox="1"/>
          <p:nvPr/>
        </p:nvSpPr>
        <p:spPr>
          <a:xfrm>
            <a:off x="6932637" y="53289"/>
            <a:ext cx="1216153" cy="230832"/>
          </a:xfrm>
          <a:prstGeom prst="rect">
            <a:avLst/>
          </a:prstGeom>
          <a:noFill/>
        </p:spPr>
        <p:txBody>
          <a:bodyPr wrap="square" rtlCol="0">
            <a:spAutoFit/>
          </a:bodyPr>
          <a:lstStyle/>
          <a:p>
            <a:r>
              <a:rPr lang="sk-SK" sz="900" dirty="0"/>
              <a:t>- 13 -</a:t>
            </a:r>
          </a:p>
        </p:txBody>
      </p:sp>
      <p:sp>
        <p:nvSpPr>
          <p:cNvPr id="13" name="BlokTextu 12"/>
          <p:cNvSpPr txBox="1"/>
          <p:nvPr/>
        </p:nvSpPr>
        <p:spPr>
          <a:xfrm>
            <a:off x="5835120" y="284121"/>
            <a:ext cx="850393" cy="307905"/>
          </a:xfrm>
          <a:prstGeom prst="rect">
            <a:avLst/>
          </a:prstGeom>
          <a:noFill/>
        </p:spPr>
        <p:txBody>
          <a:bodyPr wrap="square" rtlCol="0">
            <a:spAutoFit/>
          </a:bodyPr>
          <a:lstStyle/>
          <a:p>
            <a:r>
              <a:rPr lang="sk-SK" sz="1401" dirty="0"/>
              <a:t>Krížovka</a:t>
            </a:r>
          </a:p>
        </p:txBody>
      </p:sp>
      <p:graphicFrame>
        <p:nvGraphicFramePr>
          <p:cNvPr id="14" name="Tabuľka 13"/>
          <p:cNvGraphicFramePr>
            <a:graphicFrameLocks noGrp="1"/>
          </p:cNvGraphicFramePr>
          <p:nvPr>
            <p:extLst>
              <p:ext uri="{D42A27DB-BD31-4B8C-83A1-F6EECF244321}">
                <p14:modId xmlns:p14="http://schemas.microsoft.com/office/powerpoint/2010/main" val="1836027"/>
              </p:ext>
            </p:extLst>
          </p:nvPr>
        </p:nvGraphicFramePr>
        <p:xfrm>
          <a:off x="5345916" y="643067"/>
          <a:ext cx="2679195" cy="3420915"/>
        </p:xfrm>
        <a:graphic>
          <a:graphicData uri="http://schemas.openxmlformats.org/drawingml/2006/table">
            <a:tbl>
              <a:tblPr firstRow="1" firstCol="1" bandRow="1"/>
              <a:tblGrid>
                <a:gridCol w="384518">
                  <a:extLst>
                    <a:ext uri="{9D8B030D-6E8A-4147-A177-3AD203B41FA5}">
                      <a16:colId xmlns:a16="http://schemas.microsoft.com/office/drawing/2014/main" val="266303984"/>
                    </a:ext>
                  </a:extLst>
                </a:gridCol>
                <a:gridCol w="302678">
                  <a:extLst>
                    <a:ext uri="{9D8B030D-6E8A-4147-A177-3AD203B41FA5}">
                      <a16:colId xmlns:a16="http://schemas.microsoft.com/office/drawing/2014/main" val="3346040010"/>
                    </a:ext>
                  </a:extLst>
                </a:gridCol>
                <a:gridCol w="352944">
                  <a:extLst>
                    <a:ext uri="{9D8B030D-6E8A-4147-A177-3AD203B41FA5}">
                      <a16:colId xmlns:a16="http://schemas.microsoft.com/office/drawing/2014/main" val="733628951"/>
                    </a:ext>
                  </a:extLst>
                </a:gridCol>
                <a:gridCol w="327811">
                  <a:extLst>
                    <a:ext uri="{9D8B030D-6E8A-4147-A177-3AD203B41FA5}">
                      <a16:colId xmlns:a16="http://schemas.microsoft.com/office/drawing/2014/main" val="1562771143"/>
                    </a:ext>
                  </a:extLst>
                </a:gridCol>
                <a:gridCol w="327811">
                  <a:extLst>
                    <a:ext uri="{9D8B030D-6E8A-4147-A177-3AD203B41FA5}">
                      <a16:colId xmlns:a16="http://schemas.microsoft.com/office/drawing/2014/main" val="2177387953"/>
                    </a:ext>
                  </a:extLst>
                </a:gridCol>
                <a:gridCol w="327811">
                  <a:extLst>
                    <a:ext uri="{9D8B030D-6E8A-4147-A177-3AD203B41FA5}">
                      <a16:colId xmlns:a16="http://schemas.microsoft.com/office/drawing/2014/main" val="4135539586"/>
                    </a:ext>
                  </a:extLst>
                </a:gridCol>
                <a:gridCol w="327811">
                  <a:extLst>
                    <a:ext uri="{9D8B030D-6E8A-4147-A177-3AD203B41FA5}">
                      <a16:colId xmlns:a16="http://schemas.microsoft.com/office/drawing/2014/main" val="1605110624"/>
                    </a:ext>
                  </a:extLst>
                </a:gridCol>
                <a:gridCol w="327811">
                  <a:extLst>
                    <a:ext uri="{9D8B030D-6E8A-4147-A177-3AD203B41FA5}">
                      <a16:colId xmlns:a16="http://schemas.microsoft.com/office/drawing/2014/main" val="1998682488"/>
                    </a:ext>
                  </a:extLst>
                </a:gridCol>
              </a:tblGrid>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sk-SK"/>
                    </a:p>
                  </a:txBody>
                  <a:tcPr/>
                </a:tc>
                <a:tc hMerge="1">
                  <a:txBody>
                    <a:bodyPr/>
                    <a:lstStyle/>
                    <a:p>
                      <a:endParaRPr lang="sk-SK"/>
                    </a:p>
                  </a:txBody>
                  <a:tcPr/>
                </a:tc>
                <a:extLst>
                  <a:ext uri="{0D108BD9-81ED-4DB2-BD59-A6C34878D82A}">
                    <a16:rowId xmlns:a16="http://schemas.microsoft.com/office/drawing/2014/main" val="2913964972"/>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k-SK"/>
                    </a:p>
                  </a:txBody>
                  <a:tcPr/>
                </a:tc>
                <a:extLst>
                  <a:ext uri="{0D108BD9-81ED-4DB2-BD59-A6C34878D82A}">
                    <a16:rowId xmlns:a16="http://schemas.microsoft.com/office/drawing/2014/main" val="3934307713"/>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sk-SK"/>
                    </a:p>
                  </a:txBody>
                  <a:tcPr/>
                </a:tc>
                <a:extLst>
                  <a:ext uri="{0D108BD9-81ED-4DB2-BD59-A6C34878D82A}">
                    <a16:rowId xmlns:a16="http://schemas.microsoft.com/office/drawing/2014/main" val="1335817131"/>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9727135"/>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k-SK"/>
                    </a:p>
                  </a:txBody>
                  <a:tcPr/>
                </a:tc>
                <a:extLst>
                  <a:ext uri="{0D108BD9-81ED-4DB2-BD59-A6C34878D82A}">
                    <a16:rowId xmlns:a16="http://schemas.microsoft.com/office/drawing/2014/main" val="2025770444"/>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52629522"/>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68196201"/>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k-SK"/>
                    </a:p>
                  </a:txBody>
                  <a:tcPr/>
                </a:tc>
                <a:tc hMerge="1">
                  <a:txBody>
                    <a:bodyPr/>
                    <a:lstStyle/>
                    <a:p>
                      <a:endParaRPr lang="sk-SK"/>
                    </a:p>
                  </a:txBody>
                  <a:tcPr/>
                </a:tc>
                <a:tc hMerge="1">
                  <a:txBody>
                    <a:bodyPr/>
                    <a:lstStyle/>
                    <a:p>
                      <a:endParaRPr lang="sk-SK"/>
                    </a:p>
                  </a:txBody>
                  <a:tcPr/>
                </a:tc>
                <a:extLst>
                  <a:ext uri="{0D108BD9-81ED-4DB2-BD59-A6C34878D82A}">
                    <a16:rowId xmlns:a16="http://schemas.microsoft.com/office/drawing/2014/main" val="2683914249"/>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17496085"/>
                  </a:ext>
                </a:extLst>
              </a:tr>
              <a:tr h="228061">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k-SK"/>
                    </a:p>
                  </a:txBody>
                  <a:tcPr/>
                </a:tc>
                <a:extLst>
                  <a:ext uri="{0D108BD9-81ED-4DB2-BD59-A6C34878D82A}">
                    <a16:rowId xmlns:a16="http://schemas.microsoft.com/office/drawing/2014/main" val="575915566"/>
                  </a:ext>
                </a:extLst>
              </a:tr>
              <a:tr h="228061">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sk-SK"/>
                    </a:p>
                  </a:txBody>
                  <a:tcPr/>
                </a:tc>
                <a:extLst>
                  <a:ext uri="{0D108BD9-81ED-4DB2-BD59-A6C34878D82A}">
                    <a16:rowId xmlns:a16="http://schemas.microsoft.com/office/drawing/2014/main" val="732434277"/>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876566"/>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2354164"/>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k-SK"/>
                    </a:p>
                  </a:txBody>
                  <a:tcPr/>
                </a:tc>
                <a:tc hMerge="1">
                  <a:txBody>
                    <a:bodyPr/>
                    <a:lstStyle/>
                    <a:p>
                      <a:endParaRPr lang="sk-SK"/>
                    </a:p>
                  </a:txBody>
                  <a:tcPr/>
                </a:tc>
                <a:extLst>
                  <a:ext uri="{0D108BD9-81ED-4DB2-BD59-A6C34878D82A}">
                    <a16:rowId xmlns:a16="http://schemas.microsoft.com/office/drawing/2014/main" val="1463922630"/>
                  </a:ext>
                </a:extLst>
              </a:tr>
              <a:tr h="228061">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nSpc>
                          <a:spcPct val="107000"/>
                        </a:lnSpc>
                        <a:spcAft>
                          <a:spcPts val="0"/>
                        </a:spcAft>
                      </a:pPr>
                      <a:r>
                        <a:rPr lang="sk-SK"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nSpc>
                          <a:spcPct val="107000"/>
                        </a:lnSpc>
                        <a:spcAft>
                          <a:spcPts val="800"/>
                        </a:spcAft>
                      </a:pPr>
                      <a:r>
                        <a:rPr lang="sk-SK"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k-SK"/>
                    </a:p>
                  </a:txBody>
                  <a:tcPr/>
                </a:tc>
                <a:tc hMerge="1">
                  <a:txBody>
                    <a:bodyPr/>
                    <a:lstStyle/>
                    <a:p>
                      <a:endParaRPr lang="sk-SK"/>
                    </a:p>
                  </a:txBody>
                  <a:tcPr/>
                </a:tc>
                <a:tc hMerge="1">
                  <a:txBody>
                    <a:bodyPr/>
                    <a:lstStyle/>
                    <a:p>
                      <a:endParaRPr lang="sk-SK"/>
                    </a:p>
                  </a:txBody>
                  <a:tcPr/>
                </a:tc>
                <a:extLst>
                  <a:ext uri="{0D108BD9-81ED-4DB2-BD59-A6C34878D82A}">
                    <a16:rowId xmlns:a16="http://schemas.microsoft.com/office/drawing/2014/main" val="3191306077"/>
                  </a:ext>
                </a:extLst>
              </a:tr>
            </a:tbl>
          </a:graphicData>
        </a:graphic>
      </p:graphicFrame>
      <p:sp>
        <p:nvSpPr>
          <p:cNvPr id="15" name="Obdĺžnik 14"/>
          <p:cNvSpPr/>
          <p:nvPr/>
        </p:nvSpPr>
        <p:spPr>
          <a:xfrm>
            <a:off x="7080621" y="3969491"/>
            <a:ext cx="2602677" cy="2809423"/>
          </a:xfrm>
          <a:prstGeom prst="rect">
            <a:avLst/>
          </a:prstGeom>
          <a:ln>
            <a:solidFill>
              <a:schemeClr val="accent2">
                <a:lumMod val="60000"/>
                <a:lumOff val="40000"/>
              </a:schemeClr>
            </a:solidFill>
          </a:ln>
        </p:spPr>
        <p:txBody>
          <a:bodyPr wrap="square">
            <a:spAutoFit/>
          </a:bodyPr>
          <a:lstStyle/>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Tekutina nevyhnutná pre život</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Plod borovice</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Obľúbená dovolenková destinácia</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Mesto na západnom Slovensku</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Obľúbený nápoj detí</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Narodeninová .......................</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Siedmy deň v týždni</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Odporovacia spojka</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Chutná a zdravá desiata</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Obsahujú ho obilniny</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Ženské krstné meno</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Hlavný vetný člen</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Opravuje školský nábytok</a:t>
            </a:r>
          </a:p>
          <a:p>
            <a:pPr marL="342908" indent="-342908">
              <a:lnSpc>
                <a:spcPct val="107000"/>
              </a:lnSpc>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Mužské krstné meno</a:t>
            </a:r>
          </a:p>
          <a:p>
            <a:pPr marL="342908" indent="-342908">
              <a:lnSpc>
                <a:spcPct val="107000"/>
              </a:lnSpc>
              <a:spcAft>
                <a:spcPts val="800"/>
              </a:spcAft>
              <a:buFont typeface="+mj-lt"/>
              <a:buAutoNum type="arabicPeriod"/>
            </a:pPr>
            <a:r>
              <a:rPr lang="sk-SK" sz="1100" dirty="0">
                <a:latin typeface="Calibri" panose="020F0502020204030204" pitchFamily="34" charset="0"/>
                <a:ea typeface="Calibri" panose="020F0502020204030204" pitchFamily="34" charset="0"/>
                <a:cs typeface="Times New Roman" panose="02020603050405020304" pitchFamily="18" charset="0"/>
              </a:rPr>
              <a:t>Obľúbený slovenský </a:t>
            </a:r>
            <a:r>
              <a:rPr lang="sk-SK" sz="1100" dirty="0" err="1">
                <a:latin typeface="Calibri" panose="020F0502020204030204" pitchFamily="34" charset="0"/>
                <a:ea typeface="Calibri" panose="020F0502020204030204" pitchFamily="34" charset="0"/>
                <a:cs typeface="Times New Roman" panose="02020603050405020304" pitchFamily="18" charset="0"/>
              </a:rPr>
              <a:t>rapper</a:t>
            </a:r>
            <a:endParaRPr lang="sk-SK"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BlokTextu 3"/>
          <p:cNvSpPr txBox="1"/>
          <p:nvPr/>
        </p:nvSpPr>
        <p:spPr>
          <a:xfrm>
            <a:off x="1263049" y="391027"/>
            <a:ext cx="2292857" cy="253916"/>
          </a:xfrm>
          <a:prstGeom prst="rect">
            <a:avLst/>
          </a:prstGeom>
          <a:solidFill>
            <a:schemeClr val="accent5">
              <a:lumMod val="20000"/>
              <a:lumOff val="80000"/>
            </a:schemeClr>
          </a:solidFill>
        </p:spPr>
        <p:txBody>
          <a:bodyPr wrap="square" rtlCol="0">
            <a:spAutoFit/>
          </a:bodyPr>
          <a:lstStyle/>
          <a:p>
            <a:r>
              <a:rPr lang="sk-SK" sz="1050" dirty="0"/>
              <a:t>Čo letí na našej sociálnej sieti?</a:t>
            </a:r>
          </a:p>
        </p:txBody>
      </p:sp>
      <p:sp>
        <p:nvSpPr>
          <p:cNvPr id="5" name="BlokTextu 4"/>
          <p:cNvSpPr txBox="1"/>
          <p:nvPr/>
        </p:nvSpPr>
        <p:spPr>
          <a:xfrm>
            <a:off x="0" y="816577"/>
            <a:ext cx="4837176" cy="1785104"/>
          </a:xfrm>
          <a:prstGeom prst="rect">
            <a:avLst/>
          </a:prstGeom>
          <a:noFill/>
        </p:spPr>
        <p:txBody>
          <a:bodyPr wrap="square" rtlCol="0">
            <a:spAutoFit/>
          </a:bodyPr>
          <a:lstStyle/>
          <a:p>
            <a:pPr algn="just"/>
            <a:r>
              <a:rPr lang="sk-SK" sz="1000" dirty="0"/>
              <a:t>Internet a sociálne siete... Fenomén dnešnej doby. Bez </a:t>
            </a:r>
            <a:r>
              <a:rPr lang="sk-SK" sz="1000" dirty="0" err="1"/>
              <a:t>facebooku</a:t>
            </a:r>
            <a:r>
              <a:rPr lang="sk-SK" sz="1000" dirty="0"/>
              <a:t> alebo </a:t>
            </a:r>
            <a:r>
              <a:rPr lang="sk-SK" sz="1000" dirty="0" err="1"/>
              <a:t>instagramu</a:t>
            </a:r>
            <a:r>
              <a:rPr lang="sk-SK" sz="1000" dirty="0"/>
              <a:t> si mládež (ale aj </a:t>
            </a:r>
            <a:r>
              <a:rPr lang="sk-SK" sz="1000" dirty="0" err="1"/>
              <a:t>dospeláci</a:t>
            </a:r>
            <a:r>
              <a:rPr lang="sk-SK" sz="1000" dirty="0"/>
              <a:t>) nevedia život ani predstaviť. Využívajú ho všade – relaxujú pri ňom, vyhľadávajú informácie, vzdelávajú sa, sťahujú si hudbu či filmy, hrajú hry a najmä kontaktujú sa s kamarátmi. Veľa sa popísalo o negatívnych i pozitívnych aspektoch sociálnych sietí. Na informatike sa učíme o bezpečnom používaní internetu.  Naša škola ide s dobou a už niekoľko rokov má svoj vlastný </a:t>
            </a:r>
            <a:r>
              <a:rPr lang="sk-SK" sz="1000" dirty="0" err="1"/>
              <a:t>facebookový</a:t>
            </a:r>
            <a:r>
              <a:rPr lang="sk-SK" sz="1000" dirty="0"/>
              <a:t> a </a:t>
            </a:r>
            <a:r>
              <a:rPr lang="sk-SK" sz="1000" dirty="0" err="1"/>
              <a:t>instagramový</a:t>
            </a:r>
            <a:r>
              <a:rPr lang="sk-SK" sz="1000" dirty="0"/>
              <a:t> účet. Slúži najmä na komunikáciu so žiakmi (terajšími i bývalými), s rodičmi, priateľmi školy a širokou verejnosťou. Vďaka týmto účtom máme spätnú väzbu o našej práci, a to je pre nás najväčší bonus.</a:t>
            </a:r>
          </a:p>
          <a:p>
            <a:pPr algn="just"/>
            <a:r>
              <a:rPr lang="sk-SK" sz="1000" dirty="0"/>
              <a:t>Náš šéfredaktor Matúš si pozrel naše FB príspevky za obdobie rokov 2022-2023 a zistil zaujímavé skutočnosti. </a:t>
            </a:r>
          </a:p>
        </p:txBody>
      </p:sp>
      <p:sp>
        <p:nvSpPr>
          <p:cNvPr id="6" name="BlokTextu 5"/>
          <p:cNvSpPr txBox="1"/>
          <p:nvPr/>
        </p:nvSpPr>
        <p:spPr>
          <a:xfrm>
            <a:off x="0" y="2720763"/>
            <a:ext cx="3499887" cy="707886"/>
          </a:xfrm>
          <a:prstGeom prst="rect">
            <a:avLst/>
          </a:prstGeom>
          <a:noFill/>
        </p:spPr>
        <p:txBody>
          <a:bodyPr wrap="square" rtlCol="0">
            <a:spAutoFit/>
          </a:bodyPr>
          <a:lstStyle/>
          <a:p>
            <a:pPr algn="just"/>
            <a:r>
              <a:rPr lang="sk-SK" sz="1000" dirty="0"/>
              <a:t>Na </a:t>
            </a:r>
            <a:r>
              <a:rPr lang="sk-SK" sz="1000" b="1" u="sng" dirty="0"/>
              <a:t>1. mieste </a:t>
            </a:r>
            <a:r>
              <a:rPr lang="sk-SK" sz="1000" dirty="0"/>
              <a:t>v úspešnosti našich FB príspevkov sa nachádza </a:t>
            </a:r>
            <a:r>
              <a:rPr lang="sk-SK" sz="1000" b="1" dirty="0"/>
              <a:t>vianočné posolstvo, </a:t>
            </a:r>
            <a:r>
              <a:rPr lang="sk-SK" sz="1000" dirty="0"/>
              <a:t>ktoré natočili naši žiaci v školskom múzeu.  O tom, že to bol veľmi vydarený príspevok, svedčí počet pozretí (videlo ho viac ako 20 000 ľudí a získal 373 </a:t>
            </a:r>
            <a:r>
              <a:rPr lang="sk-SK" sz="1000" dirty="0" err="1"/>
              <a:t>lajkov</a:t>
            </a:r>
            <a:r>
              <a:rPr lang="sk-SK" sz="1000" dirty="0"/>
              <a:t>).</a:t>
            </a:r>
          </a:p>
        </p:txBody>
      </p:sp>
      <p:sp>
        <p:nvSpPr>
          <p:cNvPr id="7" name="BlokTextu 6"/>
          <p:cNvSpPr txBox="1"/>
          <p:nvPr/>
        </p:nvSpPr>
        <p:spPr>
          <a:xfrm>
            <a:off x="58206" y="3819355"/>
            <a:ext cx="3499830" cy="553998"/>
          </a:xfrm>
          <a:prstGeom prst="rect">
            <a:avLst/>
          </a:prstGeom>
          <a:noFill/>
        </p:spPr>
        <p:txBody>
          <a:bodyPr wrap="square" rtlCol="0">
            <a:spAutoFit/>
          </a:bodyPr>
          <a:lstStyle/>
          <a:p>
            <a:pPr algn="just"/>
            <a:r>
              <a:rPr lang="sk-SK" sz="1000" b="1" u="sng" dirty="0"/>
              <a:t>2. miesto </a:t>
            </a:r>
            <a:r>
              <a:rPr lang="sk-SK" sz="1000" dirty="0"/>
              <a:t>patrí nášmu detskému folklórnemu súboru </a:t>
            </a:r>
            <a:r>
              <a:rPr lang="sk-SK" sz="1000" dirty="0" err="1"/>
              <a:t>Rusínčatá</a:t>
            </a:r>
            <a:r>
              <a:rPr lang="sk-SK" sz="1000" dirty="0"/>
              <a:t>. Ich krásne prezentačné video malo veľkú odozvu u verejnosti a bolo odmenené 250 </a:t>
            </a:r>
            <a:r>
              <a:rPr lang="sk-SK" sz="1000" dirty="0" err="1"/>
              <a:t>lajkami</a:t>
            </a:r>
            <a:r>
              <a:rPr lang="sk-SK" sz="1000" dirty="0"/>
              <a:t>.</a:t>
            </a:r>
          </a:p>
        </p:txBody>
      </p:sp>
      <p:sp>
        <p:nvSpPr>
          <p:cNvPr id="8" name="BlokTextu 7"/>
          <p:cNvSpPr txBox="1"/>
          <p:nvPr/>
        </p:nvSpPr>
        <p:spPr>
          <a:xfrm>
            <a:off x="1155928" y="4764059"/>
            <a:ext cx="3549411" cy="553998"/>
          </a:xfrm>
          <a:prstGeom prst="rect">
            <a:avLst/>
          </a:prstGeom>
          <a:noFill/>
        </p:spPr>
        <p:txBody>
          <a:bodyPr wrap="square" rtlCol="0">
            <a:spAutoFit/>
          </a:bodyPr>
          <a:lstStyle/>
          <a:p>
            <a:pPr algn="just"/>
            <a:r>
              <a:rPr lang="sk-SK" sz="1000" dirty="0"/>
              <a:t>Na </a:t>
            </a:r>
            <a:r>
              <a:rPr lang="sk-SK" sz="1000" b="1" u="sng" dirty="0"/>
              <a:t>3. miesto </a:t>
            </a:r>
            <a:r>
              <a:rPr lang="sk-SK" sz="1000" dirty="0"/>
              <a:t>sa dostalo „srdce z jesenného lístia“. Bola to naša nová </a:t>
            </a:r>
            <a:r>
              <a:rPr lang="sk-SK" sz="1000" dirty="0" err="1"/>
              <a:t>profilovka</a:t>
            </a:r>
            <a:r>
              <a:rPr lang="sk-SK" sz="1000" dirty="0"/>
              <a:t> a získala si srdcia verejnosti, ktorá ocenila tento krásny a kreatívny nápad  239 </a:t>
            </a:r>
            <a:r>
              <a:rPr lang="sk-SK" sz="1000" dirty="0" err="1"/>
              <a:t>lajkami</a:t>
            </a:r>
            <a:r>
              <a:rPr lang="sk-SK" sz="1000" dirty="0"/>
              <a:t>.  </a:t>
            </a:r>
          </a:p>
        </p:txBody>
      </p:sp>
      <p:sp>
        <p:nvSpPr>
          <p:cNvPr id="9" name="BlokTextu 8"/>
          <p:cNvSpPr txBox="1"/>
          <p:nvPr/>
        </p:nvSpPr>
        <p:spPr>
          <a:xfrm>
            <a:off x="128827" y="5486742"/>
            <a:ext cx="3640903" cy="400110"/>
          </a:xfrm>
          <a:prstGeom prst="rect">
            <a:avLst/>
          </a:prstGeom>
          <a:noFill/>
        </p:spPr>
        <p:txBody>
          <a:bodyPr wrap="square" rtlCol="0">
            <a:spAutoFit/>
          </a:bodyPr>
          <a:lstStyle/>
          <a:p>
            <a:r>
              <a:rPr lang="sk-SK" sz="1000" dirty="0"/>
              <a:t>Známy </a:t>
            </a:r>
            <a:r>
              <a:rPr lang="sk-SK" sz="1000" dirty="0" err="1"/>
              <a:t>youtuber</a:t>
            </a:r>
            <a:r>
              <a:rPr lang="sk-SK" sz="1000" dirty="0"/>
              <a:t> </a:t>
            </a:r>
            <a:r>
              <a:rPr lang="sk-SK" sz="1000" dirty="0" err="1"/>
              <a:t>Exploited</a:t>
            </a:r>
            <a:r>
              <a:rPr lang="sk-SK" sz="1000" dirty="0"/>
              <a:t>, ktorý prišiel nakrúcať o škole pred naším účinkovaním v súťaži NAJ škola, získal 201 </a:t>
            </a:r>
            <a:r>
              <a:rPr lang="sk-SK" sz="1000" dirty="0" err="1"/>
              <a:t>lajkov</a:t>
            </a:r>
            <a:r>
              <a:rPr lang="sk-SK" sz="1000" dirty="0"/>
              <a:t> a </a:t>
            </a:r>
            <a:r>
              <a:rPr lang="sk-SK" sz="1000" b="1" u="sng" dirty="0"/>
              <a:t>4. miesto</a:t>
            </a:r>
            <a:r>
              <a:rPr lang="sk-SK" sz="1000" dirty="0"/>
              <a:t>.</a:t>
            </a:r>
          </a:p>
        </p:txBody>
      </p:sp>
      <p:sp>
        <p:nvSpPr>
          <p:cNvPr id="10" name="BlokTextu 9"/>
          <p:cNvSpPr txBox="1"/>
          <p:nvPr/>
        </p:nvSpPr>
        <p:spPr>
          <a:xfrm>
            <a:off x="38533" y="6107329"/>
            <a:ext cx="2556233" cy="553998"/>
          </a:xfrm>
          <a:prstGeom prst="rect">
            <a:avLst/>
          </a:prstGeom>
          <a:noFill/>
        </p:spPr>
        <p:txBody>
          <a:bodyPr wrap="square" rtlCol="0">
            <a:spAutoFit/>
          </a:bodyPr>
          <a:lstStyle/>
          <a:p>
            <a:r>
              <a:rPr lang="sk-SK" sz="1000" b="1" u="sng" dirty="0"/>
              <a:t>5. miesto </a:t>
            </a:r>
            <a:r>
              <a:rPr lang="sk-SK" sz="1000" dirty="0"/>
              <a:t>v úspešnosti príspevkov na FB patrí </a:t>
            </a:r>
            <a:r>
              <a:rPr lang="sk-SK" sz="1000" dirty="0" smtClean="0"/>
              <a:t>1.ročníku Plesu </a:t>
            </a:r>
            <a:r>
              <a:rPr lang="sk-SK" sz="1000" dirty="0"/>
              <a:t>rodičov a učiteľov, ktorý  mal 196 </a:t>
            </a:r>
            <a:r>
              <a:rPr lang="sk-SK" sz="1000" dirty="0" err="1"/>
              <a:t>lajkov</a:t>
            </a:r>
            <a:r>
              <a:rPr lang="sk-SK" sz="1000" dirty="0"/>
              <a:t>. </a:t>
            </a:r>
          </a:p>
        </p:txBody>
      </p:sp>
      <p:pic>
        <p:nvPicPr>
          <p:cNvPr id="11" name="Obrázok 10"/>
          <p:cNvPicPr>
            <a:picLocks noChangeAspect="1"/>
          </p:cNvPicPr>
          <p:nvPr/>
        </p:nvPicPr>
        <p:blipFill>
          <a:blip r:embed="rId2"/>
          <a:stretch>
            <a:fillRect/>
          </a:stretch>
        </p:blipFill>
        <p:spPr>
          <a:xfrm>
            <a:off x="128827" y="4523267"/>
            <a:ext cx="1049616" cy="843010"/>
          </a:xfrm>
          <a:prstGeom prst="rect">
            <a:avLst/>
          </a:prstGeom>
          <a:ln>
            <a:solidFill>
              <a:schemeClr val="accent2">
                <a:lumMod val="50000"/>
              </a:schemeClr>
            </a:solidFill>
          </a:ln>
        </p:spPr>
      </p:pic>
      <p:pic>
        <p:nvPicPr>
          <p:cNvPr id="12" name="Obrázok 11"/>
          <p:cNvPicPr>
            <a:picLocks noChangeAspect="1"/>
          </p:cNvPicPr>
          <p:nvPr/>
        </p:nvPicPr>
        <p:blipFill rotWithShape="1">
          <a:blip r:embed="rId3"/>
          <a:srcRect l="45459" t="16171"/>
          <a:stretch/>
        </p:blipFill>
        <p:spPr>
          <a:xfrm>
            <a:off x="3723979" y="5192463"/>
            <a:ext cx="885920" cy="914866"/>
          </a:xfrm>
          <a:prstGeom prst="rect">
            <a:avLst/>
          </a:prstGeom>
          <a:ln>
            <a:solidFill>
              <a:schemeClr val="accent2">
                <a:lumMod val="50000"/>
              </a:schemeClr>
            </a:solidFill>
          </a:ln>
        </p:spPr>
      </p:pic>
      <p:pic>
        <p:nvPicPr>
          <p:cNvPr id="16" name="Obrázok 15"/>
          <p:cNvPicPr>
            <a:picLocks noChangeAspect="1"/>
          </p:cNvPicPr>
          <p:nvPr/>
        </p:nvPicPr>
        <p:blipFill rotWithShape="1">
          <a:blip r:embed="rId4"/>
          <a:srcRect l="5861" t="758" r="-195" b="31722"/>
          <a:stretch/>
        </p:blipFill>
        <p:spPr>
          <a:xfrm>
            <a:off x="3521938" y="3728178"/>
            <a:ext cx="1253906" cy="1020539"/>
          </a:xfrm>
          <a:prstGeom prst="rect">
            <a:avLst/>
          </a:prstGeom>
          <a:ln>
            <a:solidFill>
              <a:schemeClr val="accent2">
                <a:lumMod val="50000"/>
              </a:schemeClr>
            </a:solidFill>
          </a:ln>
        </p:spPr>
      </p:pic>
      <p:pic>
        <p:nvPicPr>
          <p:cNvPr id="17" name="Obrázok 16"/>
          <p:cNvPicPr>
            <a:picLocks noChangeAspect="1"/>
          </p:cNvPicPr>
          <p:nvPr/>
        </p:nvPicPr>
        <p:blipFill>
          <a:blip r:embed="rId5"/>
          <a:stretch>
            <a:fillRect/>
          </a:stretch>
        </p:blipFill>
        <p:spPr>
          <a:xfrm>
            <a:off x="3521937" y="2616935"/>
            <a:ext cx="1240467" cy="1052506"/>
          </a:xfrm>
          <a:prstGeom prst="rect">
            <a:avLst/>
          </a:prstGeom>
          <a:ln>
            <a:solidFill>
              <a:schemeClr val="accent2">
                <a:lumMod val="50000"/>
              </a:schemeClr>
            </a:solidFill>
          </a:ln>
        </p:spPr>
      </p:pic>
      <p:pic>
        <p:nvPicPr>
          <p:cNvPr id="18" name="Obrázok 17" descr="Clipart - Architetto -- &lt;strong&gt;torta&lt;/strong&g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5111" y="1006314"/>
            <a:ext cx="1596777" cy="1559518"/>
          </a:xfrm>
          <a:prstGeom prst="rect">
            <a:avLst/>
          </a:prstGeom>
        </p:spPr>
      </p:pic>
      <p:pic>
        <p:nvPicPr>
          <p:cNvPr id="1028" name="Picture 4" descr="Na obrázku môže byť 11 ľudí, dieťa, stojaci ľudia, sediaci ľudia, balón a interié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656" t="21366" r="5569" b="21467"/>
          <a:stretch/>
        </p:blipFill>
        <p:spPr bwMode="auto">
          <a:xfrm>
            <a:off x="2611934" y="5974420"/>
            <a:ext cx="1016605" cy="819817"/>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3890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304287" y="3672"/>
            <a:ext cx="1490473" cy="230832"/>
          </a:xfrm>
          <a:prstGeom prst="rect">
            <a:avLst/>
          </a:prstGeom>
          <a:noFill/>
        </p:spPr>
        <p:txBody>
          <a:bodyPr wrap="square" rtlCol="0">
            <a:spAutoFit/>
          </a:bodyPr>
          <a:lstStyle/>
          <a:p>
            <a:r>
              <a:rPr lang="sk-SK" sz="900" dirty="0"/>
              <a:t>- 12 -</a:t>
            </a:r>
          </a:p>
        </p:txBody>
      </p:sp>
      <p:sp>
        <p:nvSpPr>
          <p:cNvPr id="3" name="BlokTextu 2"/>
          <p:cNvSpPr txBox="1"/>
          <p:nvPr/>
        </p:nvSpPr>
        <p:spPr>
          <a:xfrm>
            <a:off x="7278625" y="116838"/>
            <a:ext cx="1207008" cy="230832"/>
          </a:xfrm>
          <a:prstGeom prst="rect">
            <a:avLst/>
          </a:prstGeom>
          <a:noFill/>
        </p:spPr>
        <p:txBody>
          <a:bodyPr wrap="square" rtlCol="0">
            <a:spAutoFit/>
          </a:bodyPr>
          <a:lstStyle/>
          <a:p>
            <a:r>
              <a:rPr lang="sk-SK" sz="900" dirty="0"/>
              <a:t>- 9 -</a:t>
            </a:r>
          </a:p>
        </p:txBody>
      </p:sp>
      <p:sp>
        <p:nvSpPr>
          <p:cNvPr id="4" name="BlokTextu 3"/>
          <p:cNvSpPr txBox="1"/>
          <p:nvPr/>
        </p:nvSpPr>
        <p:spPr>
          <a:xfrm>
            <a:off x="6345937" y="316561"/>
            <a:ext cx="2587753" cy="276999"/>
          </a:xfrm>
          <a:prstGeom prst="rect">
            <a:avLst/>
          </a:prstGeom>
          <a:noFill/>
        </p:spPr>
        <p:txBody>
          <a:bodyPr wrap="square" rtlCol="0">
            <a:spAutoFit/>
          </a:bodyPr>
          <a:lstStyle/>
          <a:p>
            <a:r>
              <a:rPr lang="sk-SK" sz="1200" dirty="0">
                <a:solidFill>
                  <a:srgbClr val="CC0066"/>
                </a:solidFill>
              </a:rPr>
              <a:t>Kde sa chutne varí, tam sa dobre darí...</a:t>
            </a:r>
          </a:p>
        </p:txBody>
      </p:sp>
      <p:sp>
        <p:nvSpPr>
          <p:cNvPr id="5" name="BlokTextu 4"/>
          <p:cNvSpPr txBox="1"/>
          <p:nvPr/>
        </p:nvSpPr>
        <p:spPr>
          <a:xfrm>
            <a:off x="5330953" y="622768"/>
            <a:ext cx="4489705" cy="400110"/>
          </a:xfrm>
          <a:prstGeom prst="rect">
            <a:avLst/>
          </a:prstGeom>
          <a:noFill/>
          <a:ln>
            <a:solidFill>
              <a:srgbClr val="FF0066"/>
            </a:solidFill>
          </a:ln>
        </p:spPr>
        <p:txBody>
          <a:bodyPr wrap="square" rtlCol="0">
            <a:spAutoFit/>
          </a:bodyPr>
          <a:lstStyle/>
          <a:p>
            <a:pPr algn="just"/>
            <a:r>
              <a:rPr lang="sk-SK" sz="1000" i="1" dirty="0"/>
              <a:t>Pravdivé príslovie. Potvrdia to nielen naše mamy, babky, prababky, </a:t>
            </a:r>
          </a:p>
          <a:p>
            <a:pPr algn="just"/>
            <a:r>
              <a:rPr lang="sk-SK" sz="1000" i="1" dirty="0"/>
              <a:t>ale aj vedúca školskej jedálne pani </a:t>
            </a:r>
            <a:r>
              <a:rPr lang="sk-SK" sz="1000" i="1" dirty="0" err="1"/>
              <a:t>Šmigová</a:t>
            </a:r>
            <a:r>
              <a:rPr lang="sk-SK" sz="1000" i="1" dirty="0"/>
              <a:t>, za ktorou sme zašli na kus reči.</a:t>
            </a:r>
          </a:p>
        </p:txBody>
      </p:sp>
      <p:sp>
        <p:nvSpPr>
          <p:cNvPr id="6" name="BlokTextu 5"/>
          <p:cNvSpPr txBox="1"/>
          <p:nvPr/>
        </p:nvSpPr>
        <p:spPr>
          <a:xfrm>
            <a:off x="5093207" y="1191493"/>
            <a:ext cx="4788410" cy="553998"/>
          </a:xfrm>
          <a:prstGeom prst="rect">
            <a:avLst/>
          </a:prstGeom>
          <a:noFill/>
        </p:spPr>
        <p:txBody>
          <a:bodyPr wrap="square" rtlCol="0">
            <a:spAutoFit/>
          </a:bodyPr>
          <a:lstStyle/>
          <a:p>
            <a:r>
              <a:rPr lang="sk-SK" sz="1000" b="1" dirty="0"/>
              <a:t>Otázka:</a:t>
            </a:r>
            <a:r>
              <a:rPr lang="sk-SK" sz="1000" dirty="0"/>
              <a:t> </a:t>
            </a:r>
            <a:r>
              <a:rPr lang="sk-SK" sz="1000" i="1" dirty="0"/>
              <a:t>Ako sa Vám pracuje v novej kancelárii?</a:t>
            </a:r>
          </a:p>
          <a:p>
            <a:pPr algn="just"/>
            <a:r>
              <a:rPr lang="sk-SK" sz="1000" b="1" dirty="0"/>
              <a:t>Odpoveď:</a:t>
            </a:r>
            <a:r>
              <a:rPr lang="sk-SK" sz="1000" dirty="0"/>
              <a:t> V novej kancelárii sa mi pracuje veľmi dobre. Som blízko k žiakom, keď im treba zaplatiť za obedy, keď niečo od niekoho potrebujem, hneď ich mám na chodbe.</a:t>
            </a:r>
          </a:p>
        </p:txBody>
      </p:sp>
      <p:sp>
        <p:nvSpPr>
          <p:cNvPr id="7" name="BlokTextu 6"/>
          <p:cNvSpPr txBox="1"/>
          <p:nvPr/>
        </p:nvSpPr>
        <p:spPr>
          <a:xfrm>
            <a:off x="5093208" y="1885435"/>
            <a:ext cx="4788409" cy="861774"/>
          </a:xfrm>
          <a:prstGeom prst="rect">
            <a:avLst/>
          </a:prstGeom>
          <a:noFill/>
        </p:spPr>
        <p:txBody>
          <a:bodyPr wrap="square" rtlCol="0">
            <a:spAutoFit/>
          </a:bodyPr>
          <a:lstStyle/>
          <a:p>
            <a:r>
              <a:rPr lang="sk-SK" sz="1000" b="1" dirty="0"/>
              <a:t>Otázka: </a:t>
            </a:r>
            <a:r>
              <a:rPr lang="sk-SK" sz="1000" i="1" dirty="0"/>
              <a:t>Od mája budú školské obedy zadarmo (dotované štátom). Aké zmeny to prinesie pre školskú jedáleň)? Zvýši sa počet stravníkov? </a:t>
            </a:r>
          </a:p>
          <a:p>
            <a:pPr algn="just"/>
            <a:r>
              <a:rPr lang="sk-SK" sz="1000" b="1" dirty="0"/>
              <a:t>Odpoveď:</a:t>
            </a:r>
            <a:r>
              <a:rPr lang="sk-SK" sz="1000" dirty="0"/>
              <a:t> Áno, myslím si, že sa zvýši počet stravníkov. Máme tu veľa detí zo sociálne slabších rodín a pre tých to bude najlepšie. Ale, samozrejme, aj pre ostatných žiakov to príde vhod, keď im ostane 30 eur vo vrecku na mesiac. </a:t>
            </a:r>
          </a:p>
        </p:txBody>
      </p:sp>
      <p:sp>
        <p:nvSpPr>
          <p:cNvPr id="8" name="BlokTextu 7"/>
          <p:cNvSpPr txBox="1"/>
          <p:nvPr/>
        </p:nvSpPr>
        <p:spPr>
          <a:xfrm>
            <a:off x="5093207" y="2887153"/>
            <a:ext cx="4764028" cy="861774"/>
          </a:xfrm>
          <a:prstGeom prst="rect">
            <a:avLst/>
          </a:prstGeom>
          <a:noFill/>
        </p:spPr>
        <p:txBody>
          <a:bodyPr wrap="square" rtlCol="0">
            <a:spAutoFit/>
          </a:bodyPr>
          <a:lstStyle/>
          <a:p>
            <a:pPr algn="just"/>
            <a:r>
              <a:rPr lang="sk-SK" sz="1000" b="1" dirty="0"/>
              <a:t>Otázka:</a:t>
            </a:r>
            <a:r>
              <a:rPr lang="sk-SK" sz="1000" dirty="0"/>
              <a:t> </a:t>
            </a:r>
            <a:r>
              <a:rPr lang="sk-SK" sz="1000" i="1" dirty="0"/>
              <a:t>Keby bola taká možnosť </a:t>
            </a:r>
            <a:r>
              <a:rPr lang="sk-SK" sz="1000" i="1" dirty="0" err="1"/>
              <a:t>dovybaviť</a:t>
            </a:r>
            <a:r>
              <a:rPr lang="sk-SK" sz="1000" i="1" dirty="0"/>
              <a:t> školskú jedáleň, čo by najviac potešilo pani kuchárky? Čo by im uľahčilo prácu? </a:t>
            </a:r>
          </a:p>
          <a:p>
            <a:pPr algn="just"/>
            <a:r>
              <a:rPr lang="sk-SK" sz="1000" b="1" dirty="0"/>
              <a:t>Odpoveď:</a:t>
            </a:r>
            <a:r>
              <a:rPr lang="sk-SK" sz="1000" dirty="0"/>
              <a:t> No, jednoznačne elektrická smažiaca panvica, tá nám chýba najviac. Máme všetkého dosť, lebo pani riaditeľka nám zaobstarala všetko, jedine tú elektrickú panvicu by sme potrebovali. Je to drahá záležitosť.</a:t>
            </a:r>
          </a:p>
        </p:txBody>
      </p:sp>
      <p:sp>
        <p:nvSpPr>
          <p:cNvPr id="9" name="BlokTextu 8"/>
          <p:cNvSpPr txBox="1"/>
          <p:nvPr/>
        </p:nvSpPr>
        <p:spPr>
          <a:xfrm>
            <a:off x="5093207" y="3927577"/>
            <a:ext cx="4751834" cy="707886"/>
          </a:xfrm>
          <a:prstGeom prst="rect">
            <a:avLst/>
          </a:prstGeom>
          <a:noFill/>
        </p:spPr>
        <p:txBody>
          <a:bodyPr wrap="square" rtlCol="0">
            <a:spAutoFit/>
          </a:bodyPr>
          <a:lstStyle/>
          <a:p>
            <a:r>
              <a:rPr lang="sk-SK" sz="1000" b="1" dirty="0"/>
              <a:t>Otázka: </a:t>
            </a:r>
            <a:r>
              <a:rPr lang="sk-SK" sz="1000" i="1" dirty="0"/>
              <a:t>Ktoré jedlá, čo nám varíte, patria medzi najobľúbenejšie?</a:t>
            </a:r>
          </a:p>
          <a:p>
            <a:pPr algn="just"/>
            <a:r>
              <a:rPr lang="sk-SK" sz="1000" b="1" dirty="0"/>
              <a:t>Odpoveď:</a:t>
            </a:r>
            <a:r>
              <a:rPr lang="sk-SK" sz="1000" dirty="0"/>
              <a:t> Hovädzie varené, paradajková omáčka, ďalej vyprážaný rezeň (čo ma veľmi neteší, lebo je to vyprážané jedlo) a ešte naše deti obľubujú hovädzie alebo bravčové na smotane a k tomu cestoviny.</a:t>
            </a:r>
          </a:p>
        </p:txBody>
      </p:sp>
      <p:sp>
        <p:nvSpPr>
          <p:cNvPr id="10" name="BlokTextu 9"/>
          <p:cNvSpPr txBox="1"/>
          <p:nvPr/>
        </p:nvSpPr>
        <p:spPr>
          <a:xfrm>
            <a:off x="5093208" y="4842830"/>
            <a:ext cx="4751834" cy="553998"/>
          </a:xfrm>
          <a:prstGeom prst="rect">
            <a:avLst/>
          </a:prstGeom>
          <a:noFill/>
        </p:spPr>
        <p:txBody>
          <a:bodyPr wrap="square" rtlCol="0">
            <a:spAutoFit/>
          </a:bodyPr>
          <a:lstStyle/>
          <a:p>
            <a:pPr algn="just"/>
            <a:r>
              <a:rPr lang="sk-SK" sz="1000" b="1" dirty="0"/>
              <a:t>Otázka:</a:t>
            </a:r>
            <a:r>
              <a:rPr lang="sk-SK" sz="1000" dirty="0"/>
              <a:t> </a:t>
            </a:r>
            <a:r>
              <a:rPr lang="sk-SK" sz="1000" i="1" dirty="0"/>
              <a:t>Naša škola 5. mája oslavuje významné jubileum. Chceli by sme vedieť, či aj pani kuchárky prekvapia a prichystajú pri tejto príležitosti nejaké dobroty pre našich hostí.</a:t>
            </a:r>
          </a:p>
          <a:p>
            <a:pPr algn="just"/>
            <a:r>
              <a:rPr lang="sk-SK" sz="1000" b="1" dirty="0"/>
              <a:t>Odpoveď:</a:t>
            </a:r>
            <a:r>
              <a:rPr lang="sk-SK" sz="1000" dirty="0"/>
              <a:t> Áno, na pohostenie pripravia pečené pirohy a štrúdľu.</a:t>
            </a:r>
          </a:p>
        </p:txBody>
      </p:sp>
      <p:sp>
        <p:nvSpPr>
          <p:cNvPr id="11" name="BlokTextu 10"/>
          <p:cNvSpPr txBox="1"/>
          <p:nvPr/>
        </p:nvSpPr>
        <p:spPr>
          <a:xfrm>
            <a:off x="6135627" y="6495177"/>
            <a:ext cx="3657600" cy="261610"/>
          </a:xfrm>
          <a:prstGeom prst="rect">
            <a:avLst/>
          </a:prstGeom>
          <a:noFill/>
        </p:spPr>
        <p:txBody>
          <a:bodyPr wrap="square" rtlCol="0">
            <a:spAutoFit/>
          </a:bodyPr>
          <a:lstStyle/>
          <a:p>
            <a:r>
              <a:rPr lang="sk-SK" sz="1100" dirty="0"/>
              <a:t>Ďakujeme za rozhovor pani vedúcej ŠJ Svätoslave </a:t>
            </a:r>
            <a:r>
              <a:rPr lang="sk-SK" sz="1100" dirty="0" err="1"/>
              <a:t>Šmigovej</a:t>
            </a:r>
            <a:endParaRPr lang="sk-SK" sz="1100" dirty="0"/>
          </a:p>
        </p:txBody>
      </p:sp>
      <p:sp>
        <p:nvSpPr>
          <p:cNvPr id="12" name="BlokTextu 11"/>
          <p:cNvSpPr txBox="1"/>
          <p:nvPr/>
        </p:nvSpPr>
        <p:spPr>
          <a:xfrm>
            <a:off x="5093207" y="5579924"/>
            <a:ext cx="4727451" cy="861774"/>
          </a:xfrm>
          <a:prstGeom prst="rect">
            <a:avLst/>
          </a:prstGeom>
          <a:noFill/>
        </p:spPr>
        <p:txBody>
          <a:bodyPr wrap="square" rtlCol="0">
            <a:spAutoFit/>
          </a:bodyPr>
          <a:lstStyle/>
          <a:p>
            <a:r>
              <a:rPr lang="sk-SK" sz="1000" b="1" dirty="0"/>
              <a:t>Otázka:</a:t>
            </a:r>
            <a:r>
              <a:rPr lang="sk-SK" sz="1000" dirty="0"/>
              <a:t> </a:t>
            </a:r>
            <a:r>
              <a:rPr lang="sk-SK" sz="1000" i="1" dirty="0"/>
              <a:t>Kedy budeme mať na obed bryndzové halušky alebo palacinky?</a:t>
            </a:r>
          </a:p>
          <a:p>
            <a:pPr algn="just"/>
            <a:r>
              <a:rPr lang="sk-SK" sz="1000" b="1" dirty="0"/>
              <a:t>Odpoveď:</a:t>
            </a:r>
            <a:r>
              <a:rPr lang="sk-SK" sz="1000" dirty="0"/>
              <a:t> Bohužiaľ, bryndzové halušky nemôžete mať, lebo v nich nie je bryndza tepelne spracovaná a my máme v školskej jedálni veľmi prísne pravidlá a normy, ktoré musíme dodržiavať. Palacinky však budete mať v najbližšej dobe. </a:t>
            </a:r>
          </a:p>
          <a:p>
            <a:pPr algn="just"/>
            <a:r>
              <a:rPr lang="sk-SK" sz="1000" dirty="0" err="1"/>
              <a:t>Huráá</a:t>
            </a:r>
            <a:r>
              <a:rPr lang="sk-SK" sz="1000" dirty="0"/>
              <a:t>! (poznámka redakcie)</a:t>
            </a:r>
          </a:p>
        </p:txBody>
      </p:sp>
      <p:sp>
        <p:nvSpPr>
          <p:cNvPr id="13" name="BlokTextu 12"/>
          <p:cNvSpPr txBox="1"/>
          <p:nvPr/>
        </p:nvSpPr>
        <p:spPr>
          <a:xfrm>
            <a:off x="1601914" y="246755"/>
            <a:ext cx="1938528" cy="276999"/>
          </a:xfrm>
          <a:prstGeom prst="rect">
            <a:avLst/>
          </a:prstGeom>
          <a:noFill/>
        </p:spPr>
        <p:txBody>
          <a:bodyPr wrap="square" rtlCol="0">
            <a:spAutoFit/>
          </a:bodyPr>
          <a:lstStyle/>
          <a:p>
            <a:r>
              <a:rPr lang="sk-SK" sz="1200" dirty="0"/>
              <a:t>Recepty zo školskej jedálne</a:t>
            </a:r>
          </a:p>
        </p:txBody>
      </p:sp>
      <p:sp>
        <p:nvSpPr>
          <p:cNvPr id="14" name="Obdĺžnik 13"/>
          <p:cNvSpPr/>
          <p:nvPr/>
        </p:nvSpPr>
        <p:spPr>
          <a:xfrm>
            <a:off x="71054" y="2763394"/>
            <a:ext cx="4610100" cy="923330"/>
          </a:xfrm>
          <a:prstGeom prst="rect">
            <a:avLst/>
          </a:prstGeom>
        </p:spPr>
        <p:txBody>
          <a:bodyPr wrap="square">
            <a:spAutoFit/>
          </a:bodyPr>
          <a:lstStyle/>
          <a:p>
            <a:pPr algn="just"/>
            <a:r>
              <a:rPr lang="sk-SK" sz="900" b="1" dirty="0"/>
              <a:t>Výrobný postup: </a:t>
            </a:r>
            <a:r>
              <a:rPr lang="sk-SK" sz="900" dirty="0"/>
              <a:t>Hovädzie mäso umyjeme vcelku, osušíme, pokrájame na rezance. Na oleji speníme očistenú, pokrájanú cibuľu, pridáme na rezance pokrájanú slaninu, mäso, soľ a dusíme vo vlastnej šťave za občasného podlievania vriacou vodou. Keď je mäso mäkké zahustíme múkou, ktorú rozmiešame s mliekom a smotanou. Dochutíme citrónovou šťavou, očisteným prelisovaným cesnakom, cukrom a ešte 20 minút varíme. </a:t>
            </a:r>
          </a:p>
          <a:p>
            <a:pPr algn="just"/>
            <a:r>
              <a:rPr lang="sk-SK" sz="900" dirty="0"/>
              <a:t>Príloha: dusená ryža, halušky, cestoviny.</a:t>
            </a:r>
          </a:p>
        </p:txBody>
      </p:sp>
      <p:sp>
        <p:nvSpPr>
          <p:cNvPr id="15" name="Obdĺžnik 14"/>
          <p:cNvSpPr/>
          <p:nvPr/>
        </p:nvSpPr>
        <p:spPr>
          <a:xfrm>
            <a:off x="71054" y="801646"/>
            <a:ext cx="2110740" cy="1754326"/>
          </a:xfrm>
          <a:prstGeom prst="rect">
            <a:avLst/>
          </a:prstGeom>
          <a:ln>
            <a:solidFill>
              <a:srgbClr val="7030A0"/>
            </a:solidFill>
          </a:ln>
        </p:spPr>
        <p:txBody>
          <a:bodyPr wrap="square">
            <a:spAutoFit/>
          </a:bodyPr>
          <a:lstStyle/>
          <a:p>
            <a:r>
              <a:rPr lang="sk-SK" sz="900" b="1" dirty="0"/>
              <a:t>Potraviny</a:t>
            </a:r>
            <a:r>
              <a:rPr lang="sk-SK" sz="900" dirty="0"/>
              <a:t> </a:t>
            </a:r>
            <a:r>
              <a:rPr lang="sk-SK" sz="900" i="1" dirty="0"/>
              <a:t>(Množstvo v kg, l, ks) </a:t>
            </a:r>
            <a:r>
              <a:rPr lang="sk-SK" sz="900" dirty="0"/>
              <a:t>hovädzie zadné 0,90 </a:t>
            </a:r>
          </a:p>
          <a:p>
            <a:r>
              <a:rPr lang="sk-SK" sz="900" dirty="0"/>
              <a:t>olej 0,06</a:t>
            </a:r>
          </a:p>
          <a:p>
            <a:r>
              <a:rPr lang="sk-SK" sz="900" dirty="0"/>
              <a:t> soľ 0,01</a:t>
            </a:r>
          </a:p>
          <a:p>
            <a:r>
              <a:rPr lang="sk-SK" sz="900" dirty="0"/>
              <a:t> múka hladká 0,05 </a:t>
            </a:r>
          </a:p>
          <a:p>
            <a:r>
              <a:rPr lang="sk-SK" sz="900" dirty="0"/>
              <a:t>cibuľa 0,20</a:t>
            </a:r>
          </a:p>
          <a:p>
            <a:r>
              <a:rPr lang="sk-SK" sz="900" dirty="0"/>
              <a:t>cesnak 0,01 </a:t>
            </a:r>
          </a:p>
          <a:p>
            <a:r>
              <a:rPr lang="sk-SK" sz="900" dirty="0"/>
              <a:t>citróny 0,04 </a:t>
            </a:r>
          </a:p>
          <a:p>
            <a:r>
              <a:rPr lang="sk-SK" sz="900" dirty="0"/>
              <a:t>smotana kyslá 0,30</a:t>
            </a:r>
          </a:p>
          <a:p>
            <a:r>
              <a:rPr lang="sk-SK" sz="900" dirty="0"/>
              <a:t>mlieko 0,80 </a:t>
            </a:r>
          </a:p>
          <a:p>
            <a:r>
              <a:rPr lang="sk-SK" sz="900" dirty="0"/>
              <a:t>slanina údená bez kože 0,04 cukor kryštálový 0,02</a:t>
            </a:r>
          </a:p>
        </p:txBody>
      </p:sp>
      <p:pic>
        <p:nvPicPr>
          <p:cNvPr id="16" name="Obrázok 15"/>
          <p:cNvPicPr>
            <a:picLocks noChangeAspect="1"/>
          </p:cNvPicPr>
          <p:nvPr/>
        </p:nvPicPr>
        <p:blipFill>
          <a:blip r:embed="rId2"/>
          <a:stretch>
            <a:fillRect/>
          </a:stretch>
        </p:blipFill>
        <p:spPr>
          <a:xfrm>
            <a:off x="2452305" y="1063867"/>
            <a:ext cx="2010862" cy="1513970"/>
          </a:xfrm>
          <a:prstGeom prst="rect">
            <a:avLst/>
          </a:prstGeom>
        </p:spPr>
      </p:pic>
      <p:sp>
        <p:nvSpPr>
          <p:cNvPr id="17" name="BlokTextu 16"/>
          <p:cNvSpPr txBox="1"/>
          <p:nvPr/>
        </p:nvSpPr>
        <p:spPr>
          <a:xfrm>
            <a:off x="2554605" y="653495"/>
            <a:ext cx="1752219" cy="261610"/>
          </a:xfrm>
          <a:prstGeom prst="rect">
            <a:avLst/>
          </a:prstGeom>
          <a:noFill/>
        </p:spPr>
        <p:txBody>
          <a:bodyPr wrap="square" rtlCol="0">
            <a:spAutoFit/>
          </a:bodyPr>
          <a:lstStyle/>
          <a:p>
            <a:r>
              <a:rPr lang="sk-SK" sz="1100" b="1" dirty="0"/>
              <a:t>Hovädzí </a:t>
            </a:r>
            <a:r>
              <a:rPr lang="sk-SK" sz="1100" b="1" dirty="0" err="1"/>
              <a:t>tokáň</a:t>
            </a:r>
            <a:r>
              <a:rPr lang="sk-SK" sz="1100" b="1" dirty="0"/>
              <a:t> na smotane</a:t>
            </a:r>
          </a:p>
        </p:txBody>
      </p:sp>
      <p:sp>
        <p:nvSpPr>
          <p:cNvPr id="19" name="Obdĺžnik 18"/>
          <p:cNvSpPr/>
          <p:nvPr/>
        </p:nvSpPr>
        <p:spPr>
          <a:xfrm>
            <a:off x="1864990" y="5718942"/>
            <a:ext cx="3087436" cy="1061829"/>
          </a:xfrm>
          <a:prstGeom prst="rect">
            <a:avLst/>
          </a:prstGeom>
        </p:spPr>
        <p:txBody>
          <a:bodyPr wrap="square">
            <a:spAutoFit/>
          </a:bodyPr>
          <a:lstStyle/>
          <a:p>
            <a:pPr algn="just"/>
            <a:r>
              <a:rPr lang="sk-SK" sz="900" b="1" dirty="0"/>
              <a:t>Výrobný postup: </a:t>
            </a:r>
            <a:r>
              <a:rPr lang="sk-SK" sz="900" dirty="0"/>
              <a:t>Z časti mlieka, cukru a droždia si pripravíme kvások. Múku preosejeme, pridáme cukor, soľ, rozpustený tuk, žĺtka a vykysnutý kvások. So zvyšným vlažným mliekom vypracujeme vláčne cesto. Necháme vykysnúť. Vykysnuté cesto rozvaľkáme a vykrajujeme z neho kolieska. Vykysnuté vyprážame v horúcom oleji. Tesne pred podávaním pridáme džem, posypeme práškovým a vanilkovým cukrom.</a:t>
            </a:r>
          </a:p>
        </p:txBody>
      </p:sp>
      <p:sp>
        <p:nvSpPr>
          <p:cNvPr id="20" name="Obdĺžnik 19"/>
          <p:cNvSpPr/>
          <p:nvPr/>
        </p:nvSpPr>
        <p:spPr>
          <a:xfrm>
            <a:off x="115759" y="4191538"/>
            <a:ext cx="1733550" cy="2031325"/>
          </a:xfrm>
          <a:prstGeom prst="rect">
            <a:avLst/>
          </a:prstGeom>
          <a:ln>
            <a:solidFill>
              <a:srgbClr val="7030A0"/>
            </a:solidFill>
          </a:ln>
        </p:spPr>
        <p:txBody>
          <a:bodyPr wrap="square">
            <a:spAutoFit/>
          </a:bodyPr>
          <a:lstStyle/>
          <a:p>
            <a:r>
              <a:rPr lang="sk-SK" sz="900" b="1" dirty="0"/>
              <a:t>Potraviny</a:t>
            </a:r>
          </a:p>
          <a:p>
            <a:r>
              <a:rPr lang="sk-SK" sz="900" i="1" dirty="0"/>
              <a:t>(Množstvo v kg, l, ks)</a:t>
            </a:r>
          </a:p>
          <a:p>
            <a:r>
              <a:rPr lang="sk-SK" sz="900" dirty="0"/>
              <a:t>múka polohrubá 1,60</a:t>
            </a:r>
          </a:p>
          <a:p>
            <a:r>
              <a:rPr lang="sk-SK" sz="900" dirty="0"/>
              <a:t>cukor do cesta 0,07 </a:t>
            </a:r>
          </a:p>
          <a:p>
            <a:r>
              <a:rPr lang="sk-SK" sz="900" dirty="0"/>
              <a:t>múka na dosku 0,09 </a:t>
            </a:r>
          </a:p>
          <a:p>
            <a:r>
              <a:rPr lang="sk-SK" sz="900" dirty="0"/>
              <a:t>soľ 0,007 </a:t>
            </a:r>
          </a:p>
          <a:p>
            <a:r>
              <a:rPr lang="sk-SK" sz="900" dirty="0"/>
              <a:t>mlieko 1,00 </a:t>
            </a:r>
          </a:p>
          <a:p>
            <a:r>
              <a:rPr lang="sk-SK" sz="900" dirty="0"/>
              <a:t>droždie 0,06 </a:t>
            </a:r>
          </a:p>
          <a:p>
            <a:r>
              <a:rPr lang="sk-SK" sz="900" dirty="0"/>
              <a:t>vajcia 4 </a:t>
            </a:r>
          </a:p>
          <a:p>
            <a:r>
              <a:rPr lang="sk-SK" sz="900" dirty="0"/>
              <a:t>tuk do cesta 0,08</a:t>
            </a:r>
          </a:p>
          <a:p>
            <a:r>
              <a:rPr lang="sk-SK" sz="900" dirty="0"/>
              <a:t>džem 0,50</a:t>
            </a:r>
          </a:p>
          <a:p>
            <a:r>
              <a:rPr lang="sk-SK" sz="900" dirty="0"/>
              <a:t>olej 0,7 </a:t>
            </a:r>
          </a:p>
          <a:p>
            <a:r>
              <a:rPr lang="sk-SK" sz="900" dirty="0"/>
              <a:t>cukor práškový 0,06</a:t>
            </a:r>
          </a:p>
          <a:p>
            <a:r>
              <a:rPr lang="sk-SK" sz="900" dirty="0"/>
              <a:t>cukor vanilkový 0,02</a:t>
            </a:r>
          </a:p>
        </p:txBody>
      </p:sp>
      <p:pic>
        <p:nvPicPr>
          <p:cNvPr id="1026" name="Picture 2" descr="Mäkkučké šišky (fotorecept) - recept | Varecha.s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2586" y="4168431"/>
            <a:ext cx="2036255" cy="1410451"/>
          </a:xfrm>
          <a:prstGeom prst="rect">
            <a:avLst/>
          </a:prstGeom>
          <a:noFill/>
          <a:extLst>
            <a:ext uri="{909E8E84-426E-40DD-AFC4-6F175D3DCCD1}">
              <a14:hiddenFill xmlns:a14="http://schemas.microsoft.com/office/drawing/2010/main">
                <a:solidFill>
                  <a:srgbClr val="FFFFFF"/>
                </a:solidFill>
              </a14:hiddenFill>
            </a:ext>
          </a:extLst>
        </p:spPr>
      </p:pic>
      <p:sp>
        <p:nvSpPr>
          <p:cNvPr id="21" name="BlokTextu 20"/>
          <p:cNvSpPr txBox="1"/>
          <p:nvPr/>
        </p:nvSpPr>
        <p:spPr>
          <a:xfrm>
            <a:off x="2831781" y="3796772"/>
            <a:ext cx="1417321" cy="261610"/>
          </a:xfrm>
          <a:prstGeom prst="rect">
            <a:avLst/>
          </a:prstGeom>
          <a:noFill/>
        </p:spPr>
        <p:txBody>
          <a:bodyPr wrap="square" rtlCol="0">
            <a:spAutoFit/>
          </a:bodyPr>
          <a:lstStyle/>
          <a:p>
            <a:r>
              <a:rPr lang="sk-SK" sz="1100" b="1" dirty="0"/>
              <a:t>Šišky s džemom</a:t>
            </a:r>
          </a:p>
        </p:txBody>
      </p:sp>
    </p:spTree>
    <p:extLst>
      <p:ext uri="{BB962C8B-B14F-4D97-AF65-F5344CB8AC3E}">
        <p14:creationId xmlns:p14="http://schemas.microsoft.com/office/powerpoint/2010/main" val="126216122"/>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balíka Office">
  <a:themeElements>
    <a:clrScheme name="Motív balíka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balíka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balík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1071</TotalTime>
  <Words>2558</Words>
  <Application>Microsoft Office PowerPoint</Application>
  <PresentationFormat>A4 (210 x 297 mm)</PresentationFormat>
  <Paragraphs>406</Paragraphs>
  <Slides>10</Slides>
  <Notes>0</Notes>
  <HiddenSlides>0</HiddenSlides>
  <MMClips>0</MMClips>
  <ScaleCrop>false</ScaleCrop>
  <HeadingPairs>
    <vt:vector size="6" baseType="variant">
      <vt:variant>
        <vt:lpstr>Použité písma</vt:lpstr>
      </vt:variant>
      <vt:variant>
        <vt:i4>10</vt:i4>
      </vt:variant>
      <vt:variant>
        <vt:lpstr>Motív</vt:lpstr>
      </vt:variant>
      <vt:variant>
        <vt:i4>1</vt:i4>
      </vt:variant>
      <vt:variant>
        <vt:lpstr>Nadpisy snímok</vt:lpstr>
      </vt:variant>
      <vt:variant>
        <vt:i4>10</vt:i4>
      </vt:variant>
    </vt:vector>
  </HeadingPairs>
  <TitlesOfParts>
    <vt:vector size="21" baseType="lpstr">
      <vt:lpstr>Arial</vt:lpstr>
      <vt:lpstr>Calibri</vt:lpstr>
      <vt:lpstr>Calibri Light</vt:lpstr>
      <vt:lpstr>Ink Free</vt:lpstr>
      <vt:lpstr>Lucida Calligraphy</vt:lpstr>
      <vt:lpstr>Monotype Corsiva</vt:lpstr>
      <vt:lpstr>Roboto Condensed</vt:lpstr>
      <vt:lpstr>Rockwell Nova Light</vt:lpstr>
      <vt:lpstr>Sylfaen</vt:lpstr>
      <vt:lpstr>Times New Roman</vt:lpstr>
      <vt:lpstr>Motív balíka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Hrisenkova</dc:creator>
  <cp:lastModifiedBy>Hrisenkova</cp:lastModifiedBy>
  <cp:revision>147</cp:revision>
  <dcterms:created xsi:type="dcterms:W3CDTF">2023-04-10T13:56:20Z</dcterms:created>
  <dcterms:modified xsi:type="dcterms:W3CDTF">2023-04-28T05:56:07Z</dcterms:modified>
</cp:coreProperties>
</file>